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7" autoAdjust="0"/>
    <p:restoredTop sz="94660"/>
  </p:normalViewPr>
  <p:slideViewPr>
    <p:cSldViewPr snapToGrid="0">
      <p:cViewPr>
        <p:scale>
          <a:sx n="119" d="100"/>
          <a:sy n="119" d="100"/>
        </p:scale>
        <p:origin x="-10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2A54C80-263E-416B-A8E0-580EDEADCBDC}" type="datetimeFigureOut">
              <a:rPr lang="en-US" dirty="0"/>
              <a:t>12/14/2020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12/14/2020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12/14/2020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4A87A8A-8934-4F95-A9AE-BA3AF63B46F9}"/>
              </a:ext>
            </a:extLst>
          </p:cNvPr>
          <p:cNvSpPr>
            <a:spLocks noGrp="1"/>
          </p:cNvSpPr>
          <p:nvPr>
            <p:ph type="ctrTitle"/>
          </p:nvPr>
        </p:nvSpPr>
        <p:spPr/>
        <p:txBody>
          <a:bodyPr/>
          <a:lstStyle/>
          <a:p>
            <a:r>
              <a:rPr lang="nl-NL" dirty="0"/>
              <a:t>Zorgzame kleuterschool</a:t>
            </a:r>
            <a:br>
              <a:rPr lang="nl-NL" dirty="0"/>
            </a:br>
            <a:r>
              <a:rPr lang="nl-NL" dirty="0"/>
              <a:t/>
            </a:r>
            <a:br>
              <a:rPr lang="nl-NL" dirty="0"/>
            </a:br>
            <a:endParaRPr lang="nl-NL" dirty="0"/>
          </a:p>
        </p:txBody>
      </p:sp>
      <p:sp>
        <p:nvSpPr>
          <p:cNvPr id="3" name="Ondertitel 2">
            <a:extLst>
              <a:ext uri="{FF2B5EF4-FFF2-40B4-BE49-F238E27FC236}">
                <a16:creationId xmlns:a16="http://schemas.microsoft.com/office/drawing/2014/main" xmlns="" id="{51F15A78-EB42-4C41-B4F2-00CD3F7C6452}"/>
              </a:ext>
            </a:extLst>
          </p:cNvPr>
          <p:cNvSpPr>
            <a:spLocks noGrp="1"/>
          </p:cNvSpPr>
          <p:nvPr>
            <p:ph type="subTitle" idx="1"/>
          </p:nvPr>
        </p:nvSpPr>
        <p:spPr>
          <a:xfrm>
            <a:off x="1392767" y="2507783"/>
            <a:ext cx="7766936" cy="1096899"/>
          </a:xfrm>
        </p:spPr>
        <p:txBody>
          <a:bodyPr>
            <a:normAutofit/>
          </a:bodyPr>
          <a:lstStyle/>
          <a:p>
            <a:r>
              <a:rPr lang="nl-NL" sz="4000" dirty="0"/>
              <a:t>De kleine Sem</a:t>
            </a:r>
          </a:p>
        </p:txBody>
      </p:sp>
      <p:pic>
        <p:nvPicPr>
          <p:cNvPr id="5" name="Afbeelding 4">
            <a:extLst>
              <a:ext uri="{FF2B5EF4-FFF2-40B4-BE49-F238E27FC236}">
                <a16:creationId xmlns:a16="http://schemas.microsoft.com/office/drawing/2014/main" xmlns="" id="{755DB022-9BA8-4B90-9D66-4CE58E01A470}"/>
              </a:ext>
            </a:extLst>
          </p:cNvPr>
          <p:cNvPicPr>
            <a:picLocks noChangeAspect="1"/>
          </p:cNvPicPr>
          <p:nvPr/>
        </p:nvPicPr>
        <p:blipFill>
          <a:blip r:embed="rId2"/>
          <a:stretch>
            <a:fillRect/>
          </a:stretch>
        </p:blipFill>
        <p:spPr>
          <a:xfrm>
            <a:off x="6581289" y="3604682"/>
            <a:ext cx="2420322" cy="2206943"/>
          </a:xfrm>
          <a:prstGeom prst="rect">
            <a:avLst/>
          </a:prstGeom>
        </p:spPr>
      </p:pic>
    </p:spTree>
    <p:extLst>
      <p:ext uri="{BB962C8B-B14F-4D97-AF65-F5344CB8AC3E}">
        <p14:creationId xmlns:p14="http://schemas.microsoft.com/office/powerpoint/2010/main" val="3101550776"/>
      </p:ext>
    </p:extLst>
  </p:cSld>
  <p:clrMapOvr>
    <a:masterClrMapping/>
  </p:clrMapOvr>
  <mc:AlternateContent xmlns:mc="http://schemas.openxmlformats.org/markup-compatibility/2006" xmlns:p14="http://schemas.microsoft.com/office/powerpoint/2010/main">
    <mc:Choice Requires="p14">
      <p:transition spd="slow" p14:dur="10250">
        <p:push dir="u"/>
      </p:transition>
    </mc:Choice>
    <mc:Fallback xmlns="">
      <p:transition spd="slow">
        <p:push dir="u"/>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BCFE101-7E50-474E-B65C-7316799CE167}"/>
              </a:ext>
            </a:extLst>
          </p:cNvPr>
          <p:cNvSpPr>
            <a:spLocks noGrp="1"/>
          </p:cNvSpPr>
          <p:nvPr>
            <p:ph type="title"/>
          </p:nvPr>
        </p:nvSpPr>
        <p:spPr>
          <a:xfrm>
            <a:off x="677334" y="1498604"/>
            <a:ext cx="4237566" cy="1278466"/>
          </a:xfrm>
        </p:spPr>
        <p:txBody>
          <a:bodyPr>
            <a:normAutofit fontScale="90000"/>
          </a:bodyPr>
          <a:lstStyle/>
          <a:p>
            <a:r>
              <a:rPr lang="nl-NL" sz="4400" dirty="0"/>
              <a:t>Denkontwikkeling</a:t>
            </a:r>
            <a:r>
              <a:rPr lang="nl-NL" dirty="0"/>
              <a:t/>
            </a:r>
            <a:br>
              <a:rPr lang="nl-NL" dirty="0"/>
            </a:br>
            <a:endParaRPr lang="nl-NL" dirty="0"/>
          </a:p>
        </p:txBody>
      </p:sp>
      <p:sp>
        <p:nvSpPr>
          <p:cNvPr id="3" name="Tijdelijke aanduiding voor inhoud 2">
            <a:extLst>
              <a:ext uri="{FF2B5EF4-FFF2-40B4-BE49-F238E27FC236}">
                <a16:creationId xmlns:a16="http://schemas.microsoft.com/office/drawing/2014/main" xmlns="" id="{854508AC-2162-4538-B50C-E65048CD5038}"/>
              </a:ext>
            </a:extLst>
          </p:cNvPr>
          <p:cNvSpPr>
            <a:spLocks noGrp="1"/>
          </p:cNvSpPr>
          <p:nvPr>
            <p:ph idx="1"/>
          </p:nvPr>
        </p:nvSpPr>
        <p:spPr>
          <a:xfrm>
            <a:off x="4760461" y="514924"/>
            <a:ext cx="6012314" cy="5526437"/>
          </a:xfrm>
        </p:spPr>
        <p:txBody>
          <a:bodyPr>
            <a:noAutofit/>
          </a:bodyPr>
          <a:lstStyle/>
          <a:p>
            <a:r>
              <a:rPr lang="nl-NL" sz="3200" dirty="0"/>
              <a:t>Denkontwikkeling doen we het vaakst klasintern.</a:t>
            </a:r>
          </a:p>
          <a:p>
            <a:r>
              <a:rPr lang="nl-NL" sz="3200" dirty="0"/>
              <a:t>We werken met werkhoudingsprincipe van de beertjes.</a:t>
            </a:r>
          </a:p>
          <a:p>
            <a:r>
              <a:rPr lang="nl-NL" sz="3200" dirty="0"/>
              <a:t>We werken met gezelschapsspelen, ontwikkelingsmaterialen en hebben een speciaal aanbod voor toppers (smartgames, denkspelen, stappenplannen)</a:t>
            </a:r>
          </a:p>
        </p:txBody>
      </p:sp>
      <p:sp>
        <p:nvSpPr>
          <p:cNvPr id="4" name="Tijdelijke aanduiding voor tekst 3">
            <a:extLst>
              <a:ext uri="{FF2B5EF4-FFF2-40B4-BE49-F238E27FC236}">
                <a16:creationId xmlns:a16="http://schemas.microsoft.com/office/drawing/2014/main" xmlns="" id="{DD28718B-19BA-4D20-BEBA-393F18D4B1E2}"/>
              </a:ext>
            </a:extLst>
          </p:cNvPr>
          <p:cNvSpPr>
            <a:spLocks noGrp="1"/>
          </p:cNvSpPr>
          <p:nvPr>
            <p:ph type="body" sz="half" idx="2"/>
          </p:nvPr>
        </p:nvSpPr>
        <p:spPr/>
        <p:txBody>
          <a:bodyPr/>
          <a:lstStyle/>
          <a:p>
            <a:endParaRPr lang="nl-NL" dirty="0"/>
          </a:p>
        </p:txBody>
      </p:sp>
      <p:pic>
        <p:nvPicPr>
          <p:cNvPr id="6" name="Afbeelding 5">
            <a:extLst>
              <a:ext uri="{FF2B5EF4-FFF2-40B4-BE49-F238E27FC236}">
                <a16:creationId xmlns:a16="http://schemas.microsoft.com/office/drawing/2014/main" xmlns="" id="{D9AD39FA-C859-480E-8D71-D72D2558C068}"/>
              </a:ext>
            </a:extLst>
          </p:cNvPr>
          <p:cNvPicPr>
            <a:picLocks noChangeAspect="1"/>
          </p:cNvPicPr>
          <p:nvPr/>
        </p:nvPicPr>
        <p:blipFill>
          <a:blip r:embed="rId2"/>
          <a:stretch>
            <a:fillRect/>
          </a:stretch>
        </p:blipFill>
        <p:spPr>
          <a:xfrm>
            <a:off x="677334" y="2836143"/>
            <a:ext cx="2599266" cy="2581464"/>
          </a:xfrm>
          <a:prstGeom prst="rect">
            <a:avLst/>
          </a:prstGeom>
        </p:spPr>
      </p:pic>
    </p:spTree>
    <p:extLst>
      <p:ext uri="{BB962C8B-B14F-4D97-AF65-F5344CB8AC3E}">
        <p14:creationId xmlns:p14="http://schemas.microsoft.com/office/powerpoint/2010/main" val="1169529319"/>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4DE92EF-9D06-4AED-A5A0-CC464D9BFB86}"/>
              </a:ext>
            </a:extLst>
          </p:cNvPr>
          <p:cNvSpPr>
            <a:spLocks noGrp="1"/>
          </p:cNvSpPr>
          <p:nvPr>
            <p:ph type="title"/>
          </p:nvPr>
        </p:nvSpPr>
        <p:spPr>
          <a:xfrm>
            <a:off x="677334" y="1498604"/>
            <a:ext cx="4008966" cy="1278466"/>
          </a:xfrm>
        </p:spPr>
        <p:txBody>
          <a:bodyPr>
            <a:normAutofit fontScale="90000"/>
          </a:bodyPr>
          <a:lstStyle/>
          <a:p>
            <a:r>
              <a:rPr lang="nl-NL" sz="4400" dirty="0"/>
              <a:t>Taalontwikkeling</a:t>
            </a:r>
            <a:r>
              <a:rPr lang="nl-NL" dirty="0"/>
              <a:t/>
            </a:r>
            <a:br>
              <a:rPr lang="nl-NL" dirty="0"/>
            </a:br>
            <a:endParaRPr lang="nl-NL" dirty="0"/>
          </a:p>
        </p:txBody>
      </p:sp>
      <p:sp>
        <p:nvSpPr>
          <p:cNvPr id="3" name="Tijdelijke aanduiding voor inhoud 2">
            <a:extLst>
              <a:ext uri="{FF2B5EF4-FFF2-40B4-BE49-F238E27FC236}">
                <a16:creationId xmlns:a16="http://schemas.microsoft.com/office/drawing/2014/main" xmlns="" id="{09EEE068-345B-49C4-AC3B-B8B0B32D8D1B}"/>
              </a:ext>
            </a:extLst>
          </p:cNvPr>
          <p:cNvSpPr>
            <a:spLocks noGrp="1"/>
          </p:cNvSpPr>
          <p:nvPr>
            <p:ph idx="1"/>
          </p:nvPr>
        </p:nvSpPr>
        <p:spPr/>
        <p:txBody>
          <a:bodyPr>
            <a:normAutofit fontScale="92500" lnSpcReduction="10000"/>
          </a:bodyPr>
          <a:lstStyle/>
          <a:p>
            <a:r>
              <a:rPr lang="nl-NL" sz="3200" dirty="0"/>
              <a:t>Er zijn drie taaljuffen elk met expertise in taalbeschouwing, communicatie en anderstaligen.</a:t>
            </a:r>
          </a:p>
          <a:p>
            <a:pPr marL="0" indent="0">
              <a:buNone/>
            </a:pPr>
            <a:endParaRPr lang="nl-NL" sz="3200" dirty="0"/>
          </a:p>
          <a:p>
            <a:r>
              <a:rPr lang="nl-NL" sz="3200" dirty="0"/>
              <a:t>We werken met methodieken als </a:t>
            </a:r>
            <a:br>
              <a:rPr lang="nl-NL" sz="3200" dirty="0"/>
            </a:br>
            <a:r>
              <a:rPr lang="nl-NL" sz="3200" dirty="0"/>
              <a:t>go40,  </a:t>
            </a:r>
            <a:br>
              <a:rPr lang="nl-NL" sz="3200" dirty="0"/>
            </a:br>
            <a:r>
              <a:rPr lang="nl-NL" sz="3200" dirty="0"/>
              <a:t>vertelschorten, </a:t>
            </a:r>
            <a:r>
              <a:rPr lang="nl-NL" sz="3200" dirty="0" err="1"/>
              <a:t>kamishibai</a:t>
            </a:r>
            <a:r>
              <a:rPr lang="nl-NL" sz="3200" dirty="0"/>
              <a:t>, fotoboeken, …</a:t>
            </a:r>
          </a:p>
          <a:p>
            <a:endParaRPr lang="nl-NL" dirty="0"/>
          </a:p>
        </p:txBody>
      </p:sp>
      <p:sp>
        <p:nvSpPr>
          <p:cNvPr id="4" name="Tijdelijke aanduiding voor tekst 3">
            <a:extLst>
              <a:ext uri="{FF2B5EF4-FFF2-40B4-BE49-F238E27FC236}">
                <a16:creationId xmlns:a16="http://schemas.microsoft.com/office/drawing/2014/main" xmlns="" id="{8A62CCCC-D0CC-478F-A497-C6F985E98391}"/>
              </a:ext>
            </a:extLst>
          </p:cNvPr>
          <p:cNvSpPr>
            <a:spLocks noGrp="1"/>
          </p:cNvSpPr>
          <p:nvPr>
            <p:ph type="body" sz="half" idx="2"/>
          </p:nvPr>
        </p:nvSpPr>
        <p:spPr/>
        <p:txBody>
          <a:bodyPr/>
          <a:lstStyle/>
          <a:p>
            <a:endParaRPr lang="nl-NL" dirty="0"/>
          </a:p>
        </p:txBody>
      </p:sp>
      <p:pic>
        <p:nvPicPr>
          <p:cNvPr id="6" name="Afbeelding 5">
            <a:extLst>
              <a:ext uri="{FF2B5EF4-FFF2-40B4-BE49-F238E27FC236}">
                <a16:creationId xmlns:a16="http://schemas.microsoft.com/office/drawing/2014/main" xmlns="" id="{A781ED46-9DB3-4233-8009-31B909F60889}"/>
              </a:ext>
            </a:extLst>
          </p:cNvPr>
          <p:cNvPicPr>
            <a:picLocks noChangeAspect="1"/>
          </p:cNvPicPr>
          <p:nvPr/>
        </p:nvPicPr>
        <p:blipFill>
          <a:blip r:embed="rId2"/>
          <a:stretch>
            <a:fillRect/>
          </a:stretch>
        </p:blipFill>
        <p:spPr>
          <a:xfrm>
            <a:off x="677334" y="2916891"/>
            <a:ext cx="2408766" cy="2408766"/>
          </a:xfrm>
          <a:prstGeom prst="rect">
            <a:avLst/>
          </a:prstGeom>
        </p:spPr>
      </p:pic>
    </p:spTree>
    <p:extLst>
      <p:ext uri="{BB962C8B-B14F-4D97-AF65-F5344CB8AC3E}">
        <p14:creationId xmlns:p14="http://schemas.microsoft.com/office/powerpoint/2010/main" val="1196970188"/>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0F0346D-7F5D-4408-8103-30E85E044C98}"/>
              </a:ext>
            </a:extLst>
          </p:cNvPr>
          <p:cNvSpPr>
            <a:spLocks noGrp="1"/>
          </p:cNvSpPr>
          <p:nvPr>
            <p:ph type="title"/>
          </p:nvPr>
        </p:nvSpPr>
        <p:spPr/>
        <p:txBody>
          <a:bodyPr>
            <a:normAutofit fontScale="90000"/>
          </a:bodyPr>
          <a:lstStyle/>
          <a:p>
            <a:r>
              <a:rPr lang="nl-NL" sz="4000" dirty="0"/>
              <a:t>We zetten in op specialisten</a:t>
            </a:r>
            <a:r>
              <a:rPr lang="nl-NL" dirty="0"/>
              <a:t/>
            </a:r>
            <a:br>
              <a:rPr lang="nl-NL" dirty="0"/>
            </a:br>
            <a:endParaRPr lang="nl-NL" dirty="0"/>
          </a:p>
        </p:txBody>
      </p:sp>
      <p:sp>
        <p:nvSpPr>
          <p:cNvPr id="3" name="Tijdelijke aanduiding voor inhoud 2">
            <a:extLst>
              <a:ext uri="{FF2B5EF4-FFF2-40B4-BE49-F238E27FC236}">
                <a16:creationId xmlns:a16="http://schemas.microsoft.com/office/drawing/2014/main" xmlns="" id="{C57A16CC-ACF4-4A30-994F-583CC23FBFB3}"/>
              </a:ext>
            </a:extLst>
          </p:cNvPr>
          <p:cNvSpPr>
            <a:spLocks noGrp="1"/>
          </p:cNvSpPr>
          <p:nvPr>
            <p:ph idx="1"/>
          </p:nvPr>
        </p:nvSpPr>
        <p:spPr>
          <a:xfrm>
            <a:off x="4760461" y="514924"/>
            <a:ext cx="6355214" cy="5526437"/>
          </a:xfrm>
        </p:spPr>
        <p:txBody>
          <a:bodyPr>
            <a:noAutofit/>
          </a:bodyPr>
          <a:lstStyle/>
          <a:p>
            <a:r>
              <a:rPr lang="nl-NL" sz="3200" dirty="0"/>
              <a:t>We werken met gespecialiseerde leerkrachten in de domeinen taal, denken, motoriek en sociaal-emotionele ontwikkeling. Elk kijkt met zijn bril naar een kleuter.</a:t>
            </a:r>
            <a:br>
              <a:rPr lang="nl-NL" sz="3200" dirty="0"/>
            </a:br>
            <a:endParaRPr lang="nl-NL" sz="3200" dirty="0"/>
          </a:p>
          <a:p>
            <a:r>
              <a:rPr lang="nl-NL" sz="3200" dirty="0"/>
              <a:t>We werken klasintern, klasextern, individueel of in kleine groep met specifieke materialen in aangepaste ruimtes</a:t>
            </a:r>
          </a:p>
        </p:txBody>
      </p:sp>
      <p:sp>
        <p:nvSpPr>
          <p:cNvPr id="4" name="Tijdelijke aanduiding voor tekst 3">
            <a:extLst>
              <a:ext uri="{FF2B5EF4-FFF2-40B4-BE49-F238E27FC236}">
                <a16:creationId xmlns:a16="http://schemas.microsoft.com/office/drawing/2014/main" xmlns="" id="{15DE8046-7A48-4978-8E7E-11208633D1BA}"/>
              </a:ext>
            </a:extLst>
          </p:cNvPr>
          <p:cNvSpPr>
            <a:spLocks noGrp="1"/>
          </p:cNvSpPr>
          <p:nvPr>
            <p:ph type="body" sz="half" idx="2"/>
          </p:nvPr>
        </p:nvSpPr>
        <p:spPr/>
        <p:txBody>
          <a:bodyPr/>
          <a:lstStyle/>
          <a:p>
            <a:endParaRPr lang="nl-NL" dirty="0"/>
          </a:p>
        </p:txBody>
      </p:sp>
      <p:pic>
        <p:nvPicPr>
          <p:cNvPr id="6" name="Afbeelding 5">
            <a:extLst>
              <a:ext uri="{FF2B5EF4-FFF2-40B4-BE49-F238E27FC236}">
                <a16:creationId xmlns:a16="http://schemas.microsoft.com/office/drawing/2014/main" xmlns="" id="{C052F6C5-B609-45C3-A835-EAD29C2734A0}"/>
              </a:ext>
            </a:extLst>
          </p:cNvPr>
          <p:cNvPicPr>
            <a:picLocks noChangeAspect="1"/>
          </p:cNvPicPr>
          <p:nvPr/>
        </p:nvPicPr>
        <p:blipFill>
          <a:blip r:embed="rId2"/>
          <a:stretch>
            <a:fillRect/>
          </a:stretch>
        </p:blipFill>
        <p:spPr>
          <a:xfrm>
            <a:off x="875126" y="2811757"/>
            <a:ext cx="1934749" cy="2551869"/>
          </a:xfrm>
          <a:prstGeom prst="rect">
            <a:avLst/>
          </a:prstGeom>
        </p:spPr>
      </p:pic>
    </p:spTree>
    <p:extLst>
      <p:ext uri="{BB962C8B-B14F-4D97-AF65-F5344CB8AC3E}">
        <p14:creationId xmlns:p14="http://schemas.microsoft.com/office/powerpoint/2010/main" val="3683035376"/>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6E29398-C133-471B-97D1-D6B2750EEA1C}"/>
              </a:ext>
            </a:extLst>
          </p:cNvPr>
          <p:cNvSpPr>
            <a:spLocks noGrp="1"/>
          </p:cNvSpPr>
          <p:nvPr>
            <p:ph type="title"/>
          </p:nvPr>
        </p:nvSpPr>
        <p:spPr>
          <a:xfrm>
            <a:off x="677332" y="2706859"/>
            <a:ext cx="8596667" cy="566738"/>
          </a:xfrm>
        </p:spPr>
        <p:txBody>
          <a:bodyPr>
            <a:normAutofit fontScale="90000"/>
          </a:bodyPr>
          <a:lstStyle/>
          <a:p>
            <a:pPr algn="ctr"/>
            <a:r>
              <a:rPr lang="nl-NL" sz="4400" dirty="0"/>
              <a:t>Brede basiszorg</a:t>
            </a:r>
            <a:r>
              <a:rPr lang="nl-NL" dirty="0"/>
              <a:t/>
            </a:r>
            <a:br>
              <a:rPr lang="nl-NL" dirty="0"/>
            </a:br>
            <a:endParaRPr lang="nl-NL" dirty="0"/>
          </a:p>
        </p:txBody>
      </p:sp>
      <p:sp>
        <p:nvSpPr>
          <p:cNvPr id="3" name="Tijdelijke aanduiding voor afbeelding 2">
            <a:extLst>
              <a:ext uri="{FF2B5EF4-FFF2-40B4-BE49-F238E27FC236}">
                <a16:creationId xmlns:a16="http://schemas.microsoft.com/office/drawing/2014/main" xmlns="" id="{1DB8A5AE-7D6C-42C9-BFA4-B6B8DAB1CEF2}"/>
              </a:ext>
            </a:extLst>
          </p:cNvPr>
          <p:cNvSpPr>
            <a:spLocks noGrp="1"/>
          </p:cNvSpPr>
          <p:nvPr>
            <p:ph type="pic" idx="1"/>
          </p:nvPr>
        </p:nvSpPr>
        <p:spPr>
          <a:xfrm>
            <a:off x="677334" y="609600"/>
            <a:ext cx="8596668" cy="1962150"/>
          </a:xfrm>
        </p:spPr>
      </p:sp>
      <p:sp>
        <p:nvSpPr>
          <p:cNvPr id="4" name="Tijdelijke aanduiding voor tekst 3">
            <a:extLst>
              <a:ext uri="{FF2B5EF4-FFF2-40B4-BE49-F238E27FC236}">
                <a16:creationId xmlns:a16="http://schemas.microsoft.com/office/drawing/2014/main" xmlns="" id="{A2A5F457-F7D7-4E9A-8190-4380B641B21A}"/>
              </a:ext>
            </a:extLst>
          </p:cNvPr>
          <p:cNvSpPr>
            <a:spLocks noGrp="1"/>
          </p:cNvSpPr>
          <p:nvPr>
            <p:ph type="body" sz="half" idx="2"/>
          </p:nvPr>
        </p:nvSpPr>
        <p:spPr>
          <a:xfrm>
            <a:off x="410634" y="2905125"/>
            <a:ext cx="9895416" cy="3600450"/>
          </a:xfrm>
        </p:spPr>
        <p:txBody>
          <a:bodyPr>
            <a:noAutofit/>
          </a:bodyPr>
          <a:lstStyle/>
          <a:p>
            <a:pPr algn="ctr"/>
            <a:r>
              <a:rPr lang="nl-NL" sz="3200" dirty="0"/>
              <a:t>We kiezen voor leefgroepenwerking </a:t>
            </a:r>
            <a:br>
              <a:rPr lang="nl-NL" sz="3200" dirty="0"/>
            </a:br>
            <a:r>
              <a:rPr lang="nl-NL" sz="3200" dirty="0"/>
              <a:t>waar kleuters van 2,5 tot 5 samen in de klas zitten.</a:t>
            </a:r>
            <a:br>
              <a:rPr lang="nl-NL" sz="3200" dirty="0"/>
            </a:br>
            <a:r>
              <a:rPr lang="nl-NL" sz="3200" dirty="0"/>
              <a:t>We werken met zelfsturende eilanden </a:t>
            </a:r>
            <a:br>
              <a:rPr lang="nl-NL" sz="3200" dirty="0"/>
            </a:br>
            <a:r>
              <a:rPr lang="nl-NL" sz="3200" dirty="0"/>
              <a:t>waarin een team verantwoordelijk is voor de ontwikkeling van de kleuters aan hun toevertrouwd.</a:t>
            </a:r>
            <a:br>
              <a:rPr lang="nl-NL" sz="3200" dirty="0"/>
            </a:br>
            <a:r>
              <a:rPr lang="nl-NL" sz="3200" dirty="0"/>
              <a:t>Spelend, ontmoetend en experimenterend leren binnen focusdoelen en projecten.</a:t>
            </a:r>
          </a:p>
          <a:p>
            <a:endParaRPr lang="nl-NL" sz="3200" dirty="0"/>
          </a:p>
        </p:txBody>
      </p:sp>
      <p:pic>
        <p:nvPicPr>
          <p:cNvPr id="8" name="Afbeelding 7">
            <a:extLst>
              <a:ext uri="{FF2B5EF4-FFF2-40B4-BE49-F238E27FC236}">
                <a16:creationId xmlns:a16="http://schemas.microsoft.com/office/drawing/2014/main" xmlns="" id="{51D8AAF9-0A3C-4ECE-8A7E-D2D8AAB5C60A}"/>
              </a:ext>
            </a:extLst>
          </p:cNvPr>
          <p:cNvPicPr>
            <a:picLocks noChangeAspect="1"/>
          </p:cNvPicPr>
          <p:nvPr/>
        </p:nvPicPr>
        <p:blipFill>
          <a:blip r:embed="rId2"/>
          <a:stretch>
            <a:fillRect/>
          </a:stretch>
        </p:blipFill>
        <p:spPr>
          <a:xfrm>
            <a:off x="3927037" y="540287"/>
            <a:ext cx="2097259" cy="2097259"/>
          </a:xfrm>
          <a:prstGeom prst="rect">
            <a:avLst/>
          </a:prstGeom>
        </p:spPr>
      </p:pic>
    </p:spTree>
    <p:extLst>
      <p:ext uri="{BB962C8B-B14F-4D97-AF65-F5344CB8AC3E}">
        <p14:creationId xmlns:p14="http://schemas.microsoft.com/office/powerpoint/2010/main" val="303519129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CB8221B-F023-4C7D-B209-EBDAD21B5220}"/>
              </a:ext>
            </a:extLst>
          </p:cNvPr>
          <p:cNvSpPr>
            <a:spLocks noGrp="1"/>
          </p:cNvSpPr>
          <p:nvPr>
            <p:ph type="title"/>
          </p:nvPr>
        </p:nvSpPr>
        <p:spPr>
          <a:xfrm>
            <a:off x="677334" y="2844655"/>
            <a:ext cx="8596667" cy="566738"/>
          </a:xfrm>
        </p:spPr>
        <p:txBody>
          <a:bodyPr>
            <a:normAutofit fontScale="90000"/>
          </a:bodyPr>
          <a:lstStyle/>
          <a:p>
            <a:pPr algn="ctr"/>
            <a:r>
              <a:rPr lang="nl-NL" sz="4400" dirty="0"/>
              <a:t>Zorgfase 1</a:t>
            </a:r>
            <a:r>
              <a:rPr lang="nl-NL" dirty="0"/>
              <a:t/>
            </a:r>
            <a:br>
              <a:rPr lang="nl-NL" dirty="0"/>
            </a:br>
            <a:endParaRPr lang="nl-NL" dirty="0"/>
          </a:p>
        </p:txBody>
      </p:sp>
      <p:sp>
        <p:nvSpPr>
          <p:cNvPr id="3" name="Tijdelijke aanduiding voor afbeelding 2">
            <a:extLst>
              <a:ext uri="{FF2B5EF4-FFF2-40B4-BE49-F238E27FC236}">
                <a16:creationId xmlns:a16="http://schemas.microsoft.com/office/drawing/2014/main" xmlns="" id="{9E87F0D5-3587-433F-9602-350492EBD583}"/>
              </a:ext>
            </a:extLst>
          </p:cNvPr>
          <p:cNvSpPr>
            <a:spLocks noGrp="1"/>
          </p:cNvSpPr>
          <p:nvPr>
            <p:ph type="pic" idx="1"/>
          </p:nvPr>
        </p:nvSpPr>
        <p:spPr>
          <a:xfrm>
            <a:off x="677334" y="393272"/>
            <a:ext cx="8596668" cy="2207969"/>
          </a:xfrm>
        </p:spPr>
      </p:sp>
      <p:sp>
        <p:nvSpPr>
          <p:cNvPr id="4" name="Tijdelijke aanduiding voor tekst 3">
            <a:extLst>
              <a:ext uri="{FF2B5EF4-FFF2-40B4-BE49-F238E27FC236}">
                <a16:creationId xmlns:a16="http://schemas.microsoft.com/office/drawing/2014/main" xmlns="" id="{91392946-5952-45DC-A2D9-39C36B6E5FD3}"/>
              </a:ext>
            </a:extLst>
          </p:cNvPr>
          <p:cNvSpPr>
            <a:spLocks noGrp="1"/>
          </p:cNvSpPr>
          <p:nvPr>
            <p:ph type="body" sz="half" idx="2"/>
          </p:nvPr>
        </p:nvSpPr>
        <p:spPr>
          <a:xfrm>
            <a:off x="677334" y="3038475"/>
            <a:ext cx="8828616" cy="3629025"/>
          </a:xfrm>
        </p:spPr>
        <p:txBody>
          <a:bodyPr>
            <a:normAutofit fontScale="77500" lnSpcReduction="20000"/>
          </a:bodyPr>
          <a:lstStyle/>
          <a:p>
            <a:pPr algn="ctr">
              <a:lnSpc>
                <a:spcPct val="120000"/>
              </a:lnSpc>
            </a:pPr>
            <a:r>
              <a:rPr lang="nl-NL" sz="3800" dirty="0"/>
              <a:t>We volgen voor elke kleuter op </a:t>
            </a:r>
            <a:br>
              <a:rPr lang="nl-NL" sz="3800" dirty="0"/>
            </a:br>
            <a:r>
              <a:rPr lang="nl-NL" sz="3800" dirty="0"/>
              <a:t>waar hij/zij staat  </a:t>
            </a:r>
            <a:br>
              <a:rPr lang="nl-NL" sz="3800" dirty="0"/>
            </a:br>
            <a:r>
              <a:rPr lang="nl-NL" sz="3800" dirty="0"/>
              <a:t>binnen zijn persoonlijke groeilijn. </a:t>
            </a:r>
            <a:br>
              <a:rPr lang="nl-NL" sz="3800" dirty="0"/>
            </a:br>
            <a:r>
              <a:rPr lang="nl-NL" sz="3800" dirty="0"/>
              <a:t>Dit bespreken we in team, </a:t>
            </a:r>
            <a:br>
              <a:rPr lang="nl-NL" sz="3800" dirty="0"/>
            </a:br>
            <a:r>
              <a:rPr lang="nl-NL" sz="3800" dirty="0"/>
              <a:t>met CLB, VOKAN en ouders.</a:t>
            </a:r>
            <a:br>
              <a:rPr lang="nl-NL" sz="3800" dirty="0"/>
            </a:br>
            <a:r>
              <a:rPr lang="nl-NL" sz="3800" dirty="0"/>
              <a:t>We werken met een overzichtelijk zorgkader </a:t>
            </a:r>
            <a:br>
              <a:rPr lang="nl-NL" sz="3800" dirty="0"/>
            </a:br>
            <a:r>
              <a:rPr lang="nl-NL" sz="3800" dirty="0"/>
              <a:t>waarin de noden van alle kleuters verzameld staan. </a:t>
            </a:r>
            <a:br>
              <a:rPr lang="nl-NL" sz="3800" dirty="0"/>
            </a:br>
            <a:r>
              <a:rPr lang="nl-NL" sz="3800" dirty="0"/>
              <a:t>We clusteren noden en behoeften van kleuters.</a:t>
            </a:r>
          </a:p>
          <a:p>
            <a:endParaRPr lang="nl-NL" dirty="0"/>
          </a:p>
        </p:txBody>
      </p:sp>
      <p:pic>
        <p:nvPicPr>
          <p:cNvPr id="10" name="Afbeelding 9">
            <a:extLst>
              <a:ext uri="{FF2B5EF4-FFF2-40B4-BE49-F238E27FC236}">
                <a16:creationId xmlns:a16="http://schemas.microsoft.com/office/drawing/2014/main" xmlns="" id="{ABFD7063-E554-4C77-BFA1-74BF05DC7792}"/>
              </a:ext>
            </a:extLst>
          </p:cNvPr>
          <p:cNvPicPr>
            <a:picLocks noChangeAspect="1"/>
          </p:cNvPicPr>
          <p:nvPr/>
        </p:nvPicPr>
        <p:blipFill>
          <a:blip r:embed="rId2"/>
          <a:stretch>
            <a:fillRect/>
          </a:stretch>
        </p:blipFill>
        <p:spPr>
          <a:xfrm>
            <a:off x="4070219" y="636686"/>
            <a:ext cx="1810896" cy="1810896"/>
          </a:xfrm>
          <a:prstGeom prst="rect">
            <a:avLst/>
          </a:prstGeom>
        </p:spPr>
      </p:pic>
    </p:spTree>
    <p:extLst>
      <p:ext uri="{BB962C8B-B14F-4D97-AF65-F5344CB8AC3E}">
        <p14:creationId xmlns:p14="http://schemas.microsoft.com/office/powerpoint/2010/main" val="7274588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EFC3CB86-0EBA-4115-9DC4-3D83DB8FEFA3}"/>
              </a:ext>
            </a:extLst>
          </p:cNvPr>
          <p:cNvSpPr>
            <a:spLocks noGrp="1"/>
          </p:cNvSpPr>
          <p:nvPr>
            <p:ph type="title"/>
          </p:nvPr>
        </p:nvSpPr>
        <p:spPr>
          <a:xfrm>
            <a:off x="677332" y="2862262"/>
            <a:ext cx="8596667" cy="566738"/>
          </a:xfrm>
        </p:spPr>
        <p:txBody>
          <a:bodyPr>
            <a:normAutofit fontScale="90000"/>
          </a:bodyPr>
          <a:lstStyle/>
          <a:p>
            <a:pPr algn="ctr"/>
            <a:r>
              <a:rPr lang="nl-NL" sz="4400" dirty="0"/>
              <a:t>De kleine Sem</a:t>
            </a:r>
            <a:r>
              <a:rPr lang="nl-NL" dirty="0"/>
              <a:t/>
            </a:r>
            <a:br>
              <a:rPr lang="nl-NL" dirty="0"/>
            </a:br>
            <a:endParaRPr lang="nl-NL" dirty="0"/>
          </a:p>
        </p:txBody>
      </p:sp>
      <p:sp>
        <p:nvSpPr>
          <p:cNvPr id="3" name="Tijdelijke aanduiding voor afbeelding 2">
            <a:extLst>
              <a:ext uri="{FF2B5EF4-FFF2-40B4-BE49-F238E27FC236}">
                <a16:creationId xmlns:a16="http://schemas.microsoft.com/office/drawing/2014/main" xmlns="" id="{0AF5C0DA-A59F-4718-97BD-8C51E0A67206}"/>
              </a:ext>
            </a:extLst>
          </p:cNvPr>
          <p:cNvSpPr>
            <a:spLocks noGrp="1"/>
          </p:cNvSpPr>
          <p:nvPr>
            <p:ph type="pic" idx="1"/>
          </p:nvPr>
        </p:nvSpPr>
        <p:spPr>
          <a:xfrm>
            <a:off x="677334" y="609600"/>
            <a:ext cx="8596668" cy="2007244"/>
          </a:xfrm>
        </p:spPr>
      </p:sp>
      <p:sp>
        <p:nvSpPr>
          <p:cNvPr id="4" name="Tijdelijke aanduiding voor tekst 3">
            <a:extLst>
              <a:ext uri="{FF2B5EF4-FFF2-40B4-BE49-F238E27FC236}">
                <a16:creationId xmlns:a16="http://schemas.microsoft.com/office/drawing/2014/main" xmlns="" id="{CF75E445-37E8-4A99-8A34-441A5D529AB7}"/>
              </a:ext>
            </a:extLst>
          </p:cNvPr>
          <p:cNvSpPr>
            <a:spLocks noGrp="1"/>
          </p:cNvSpPr>
          <p:nvPr>
            <p:ph type="body" sz="half" idx="2"/>
          </p:nvPr>
        </p:nvSpPr>
        <p:spPr>
          <a:xfrm>
            <a:off x="677334" y="3057525"/>
            <a:ext cx="8596667" cy="2983837"/>
          </a:xfrm>
        </p:spPr>
        <p:txBody>
          <a:bodyPr>
            <a:noAutofit/>
          </a:bodyPr>
          <a:lstStyle/>
          <a:p>
            <a:pPr algn="ctr"/>
            <a:r>
              <a:rPr lang="nl-NL" sz="3200" dirty="0"/>
              <a:t>We maken per ontwikkeldomein een groeilijn met concreet observeerbare doelen. </a:t>
            </a:r>
            <a:br>
              <a:rPr lang="nl-NL" sz="3200" dirty="0"/>
            </a:br>
            <a:r>
              <a:rPr lang="nl-NL" sz="3200" dirty="0"/>
              <a:t>We passen de vaktaal aan naar ouders.</a:t>
            </a:r>
            <a:br>
              <a:rPr lang="nl-NL" sz="3200" dirty="0"/>
            </a:br>
            <a:r>
              <a:rPr lang="nl-NL" sz="3200" dirty="0"/>
              <a:t>We maken een gebruiksvriendelijke tool om te observeren en rapporteren naar ouders</a:t>
            </a:r>
            <a:br>
              <a:rPr lang="nl-NL" sz="3200" dirty="0"/>
            </a:br>
            <a:r>
              <a:rPr lang="nl-NL" sz="3200" dirty="0"/>
              <a:t>We werken met co- en </a:t>
            </a:r>
            <a:r>
              <a:rPr lang="nl-NL" sz="3200" dirty="0" err="1"/>
              <a:t>teamteaching</a:t>
            </a:r>
            <a:endParaRPr lang="nl-NL" sz="3200" dirty="0"/>
          </a:p>
        </p:txBody>
      </p:sp>
      <p:pic>
        <p:nvPicPr>
          <p:cNvPr id="6" name="Afbeelding 5">
            <a:extLst>
              <a:ext uri="{FF2B5EF4-FFF2-40B4-BE49-F238E27FC236}">
                <a16:creationId xmlns:a16="http://schemas.microsoft.com/office/drawing/2014/main" xmlns="" id="{D21411E2-7157-4EF4-8E7E-9C8C9A2504BC}"/>
              </a:ext>
            </a:extLst>
          </p:cNvPr>
          <p:cNvPicPr>
            <a:picLocks noChangeAspect="1"/>
          </p:cNvPicPr>
          <p:nvPr/>
        </p:nvPicPr>
        <p:blipFill>
          <a:blip r:embed="rId2"/>
          <a:stretch>
            <a:fillRect/>
          </a:stretch>
        </p:blipFill>
        <p:spPr>
          <a:xfrm>
            <a:off x="4070008" y="713119"/>
            <a:ext cx="1811317" cy="1800206"/>
          </a:xfrm>
          <a:prstGeom prst="rect">
            <a:avLst/>
          </a:prstGeom>
        </p:spPr>
      </p:pic>
    </p:spTree>
    <p:extLst>
      <p:ext uri="{BB962C8B-B14F-4D97-AF65-F5344CB8AC3E}">
        <p14:creationId xmlns:p14="http://schemas.microsoft.com/office/powerpoint/2010/main" val="323723272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2C03651-5B30-459A-B812-F01399CCAADA}"/>
              </a:ext>
            </a:extLst>
          </p:cNvPr>
          <p:cNvSpPr>
            <a:spLocks noGrp="1"/>
          </p:cNvSpPr>
          <p:nvPr>
            <p:ph type="title"/>
          </p:nvPr>
        </p:nvSpPr>
        <p:spPr>
          <a:xfrm>
            <a:off x="747126" y="3219450"/>
            <a:ext cx="8596667" cy="566738"/>
          </a:xfrm>
        </p:spPr>
        <p:txBody>
          <a:bodyPr>
            <a:normAutofit fontScale="90000"/>
          </a:bodyPr>
          <a:lstStyle/>
          <a:p>
            <a:pPr algn="ctr"/>
            <a:r>
              <a:rPr lang="nl-NL" sz="4400" dirty="0"/>
              <a:t>Harmonische ontwikkeling </a:t>
            </a:r>
            <a:br>
              <a:rPr lang="nl-NL" sz="4400" dirty="0"/>
            </a:br>
            <a:r>
              <a:rPr lang="nl-NL" sz="4400" dirty="0"/>
              <a:t>staat voorop</a:t>
            </a:r>
            <a:r>
              <a:rPr lang="nl-NL" dirty="0"/>
              <a:t/>
            </a:r>
            <a:br>
              <a:rPr lang="nl-NL" dirty="0"/>
            </a:br>
            <a:endParaRPr lang="nl-NL" dirty="0"/>
          </a:p>
        </p:txBody>
      </p:sp>
      <p:sp>
        <p:nvSpPr>
          <p:cNvPr id="3" name="Tijdelijke aanduiding voor afbeelding 2">
            <a:extLst>
              <a:ext uri="{FF2B5EF4-FFF2-40B4-BE49-F238E27FC236}">
                <a16:creationId xmlns:a16="http://schemas.microsoft.com/office/drawing/2014/main" xmlns="" id="{88600333-68E1-4875-88BD-600A4A70A11D}"/>
              </a:ext>
            </a:extLst>
          </p:cNvPr>
          <p:cNvSpPr>
            <a:spLocks noGrp="1"/>
          </p:cNvSpPr>
          <p:nvPr>
            <p:ph type="pic" idx="1"/>
          </p:nvPr>
        </p:nvSpPr>
        <p:spPr>
          <a:xfrm>
            <a:off x="747125" y="651206"/>
            <a:ext cx="8596668" cy="1844344"/>
          </a:xfrm>
        </p:spPr>
      </p:sp>
      <p:sp>
        <p:nvSpPr>
          <p:cNvPr id="4" name="Tijdelijke aanduiding voor tekst 3">
            <a:extLst>
              <a:ext uri="{FF2B5EF4-FFF2-40B4-BE49-F238E27FC236}">
                <a16:creationId xmlns:a16="http://schemas.microsoft.com/office/drawing/2014/main" xmlns="" id="{9CE10EED-521D-4B53-A427-0FBF346E9BFE}"/>
              </a:ext>
            </a:extLst>
          </p:cNvPr>
          <p:cNvSpPr>
            <a:spLocks noGrp="1"/>
          </p:cNvSpPr>
          <p:nvPr>
            <p:ph type="body" sz="half" idx="2"/>
          </p:nvPr>
        </p:nvSpPr>
        <p:spPr>
          <a:xfrm>
            <a:off x="677334" y="3428999"/>
            <a:ext cx="8596667" cy="3171825"/>
          </a:xfrm>
        </p:spPr>
        <p:txBody>
          <a:bodyPr>
            <a:noAutofit/>
          </a:bodyPr>
          <a:lstStyle/>
          <a:p>
            <a:pPr algn="ctr"/>
            <a:r>
              <a:rPr lang="nl-NL" sz="3200" dirty="0"/>
              <a:t>We investeren in de ontwikkeling </a:t>
            </a:r>
            <a:br>
              <a:rPr lang="nl-NL" sz="3200" dirty="0"/>
            </a:br>
            <a:r>
              <a:rPr lang="nl-NL" sz="3200" dirty="0"/>
              <a:t>van de hele kleuter: hoofd, hart en handen. </a:t>
            </a:r>
            <a:br>
              <a:rPr lang="nl-NL" sz="3200" dirty="0"/>
            </a:br>
            <a:r>
              <a:rPr lang="nl-NL" sz="3200" dirty="0"/>
              <a:t>De 10 verschillende domeinen in ZILL krijgen onze volle aandacht. </a:t>
            </a:r>
            <a:br>
              <a:rPr lang="nl-NL" sz="3200" dirty="0"/>
            </a:br>
            <a:r>
              <a:rPr lang="nl-NL" sz="3200" dirty="0"/>
              <a:t>Als kleuterjuf gidsen we de kleuters doorheen de 10 ontwikkeldomeinen.</a:t>
            </a:r>
          </a:p>
          <a:p>
            <a:endParaRPr lang="nl-NL" sz="3200" dirty="0"/>
          </a:p>
        </p:txBody>
      </p:sp>
      <p:pic>
        <p:nvPicPr>
          <p:cNvPr id="6" name="Afbeelding 5">
            <a:extLst>
              <a:ext uri="{FF2B5EF4-FFF2-40B4-BE49-F238E27FC236}">
                <a16:creationId xmlns:a16="http://schemas.microsoft.com/office/drawing/2014/main" xmlns="" id="{A6FDA091-FF8E-4730-A836-A3BD83182780}"/>
              </a:ext>
            </a:extLst>
          </p:cNvPr>
          <p:cNvPicPr>
            <a:picLocks noChangeAspect="1"/>
          </p:cNvPicPr>
          <p:nvPr/>
        </p:nvPicPr>
        <p:blipFill>
          <a:blip r:embed="rId2"/>
          <a:stretch>
            <a:fillRect/>
          </a:stretch>
        </p:blipFill>
        <p:spPr>
          <a:xfrm>
            <a:off x="4136211" y="651206"/>
            <a:ext cx="1678912" cy="1678912"/>
          </a:xfrm>
          <a:prstGeom prst="rect">
            <a:avLst/>
          </a:prstGeom>
        </p:spPr>
      </p:pic>
    </p:spTree>
    <p:extLst>
      <p:ext uri="{BB962C8B-B14F-4D97-AF65-F5344CB8AC3E}">
        <p14:creationId xmlns:p14="http://schemas.microsoft.com/office/powerpoint/2010/main" val="315848166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7BDBFF75-0A37-4DCF-81E0-A44913DE0B32}"/>
              </a:ext>
            </a:extLst>
          </p:cNvPr>
          <p:cNvSpPr>
            <a:spLocks noGrp="1"/>
          </p:cNvSpPr>
          <p:nvPr>
            <p:ph type="title"/>
          </p:nvPr>
        </p:nvSpPr>
        <p:spPr>
          <a:xfrm>
            <a:off x="677332" y="2724150"/>
            <a:ext cx="8596667" cy="566738"/>
          </a:xfrm>
        </p:spPr>
        <p:txBody>
          <a:bodyPr>
            <a:normAutofit fontScale="90000"/>
          </a:bodyPr>
          <a:lstStyle/>
          <a:p>
            <a:pPr algn="ctr"/>
            <a:r>
              <a:rPr lang="nl-NL" sz="4400" dirty="0"/>
              <a:t>Leerplan ZILL</a:t>
            </a:r>
            <a:r>
              <a:rPr lang="nl-NL" dirty="0"/>
              <a:t/>
            </a:r>
            <a:br>
              <a:rPr lang="nl-NL" dirty="0"/>
            </a:br>
            <a:endParaRPr lang="nl-NL" dirty="0"/>
          </a:p>
        </p:txBody>
      </p:sp>
      <p:sp>
        <p:nvSpPr>
          <p:cNvPr id="3" name="Tijdelijke aanduiding voor afbeelding 2">
            <a:extLst>
              <a:ext uri="{FF2B5EF4-FFF2-40B4-BE49-F238E27FC236}">
                <a16:creationId xmlns:a16="http://schemas.microsoft.com/office/drawing/2014/main" xmlns="" id="{8862D3E9-77F8-4C63-8375-CC0CA25A39E7}"/>
              </a:ext>
            </a:extLst>
          </p:cNvPr>
          <p:cNvSpPr>
            <a:spLocks noGrp="1"/>
          </p:cNvSpPr>
          <p:nvPr>
            <p:ph type="pic" idx="1"/>
          </p:nvPr>
        </p:nvSpPr>
        <p:spPr>
          <a:xfrm>
            <a:off x="677334" y="533401"/>
            <a:ext cx="8596668" cy="1905000"/>
          </a:xfrm>
        </p:spPr>
      </p:sp>
      <p:sp>
        <p:nvSpPr>
          <p:cNvPr id="4" name="Tijdelijke aanduiding voor tekst 3">
            <a:extLst>
              <a:ext uri="{FF2B5EF4-FFF2-40B4-BE49-F238E27FC236}">
                <a16:creationId xmlns:a16="http://schemas.microsoft.com/office/drawing/2014/main" xmlns="" id="{80EEE155-1073-4DED-B38F-A1CF3AB3DC15}"/>
              </a:ext>
            </a:extLst>
          </p:cNvPr>
          <p:cNvSpPr>
            <a:spLocks noGrp="1"/>
          </p:cNvSpPr>
          <p:nvPr>
            <p:ph type="body" sz="half" idx="2"/>
          </p:nvPr>
        </p:nvSpPr>
        <p:spPr>
          <a:xfrm>
            <a:off x="677334" y="2952749"/>
            <a:ext cx="8596667" cy="3819525"/>
          </a:xfrm>
        </p:spPr>
        <p:txBody>
          <a:bodyPr>
            <a:normAutofit/>
          </a:bodyPr>
          <a:lstStyle/>
          <a:p>
            <a:pPr algn="ctr"/>
            <a:r>
              <a:rPr lang="nl-NL" sz="3200" dirty="0"/>
              <a:t>Onze basis is het leerplan ZILL: </a:t>
            </a:r>
            <a:br>
              <a:rPr lang="nl-NL" sz="3200" dirty="0"/>
            </a:br>
            <a:r>
              <a:rPr lang="nl-NL" sz="3200" dirty="0"/>
              <a:t>zin in leven, zin in leren.</a:t>
            </a:r>
            <a:br>
              <a:rPr lang="nl-NL" sz="3200" dirty="0"/>
            </a:br>
            <a:r>
              <a:rPr lang="nl-NL" sz="3200" dirty="0"/>
              <a:t>We verdiepen ons met het team in de visie.</a:t>
            </a:r>
            <a:br>
              <a:rPr lang="nl-NL" sz="3200" dirty="0"/>
            </a:br>
            <a:r>
              <a:rPr lang="nl-NL" sz="3200" dirty="0"/>
              <a:t>We ontdekken de ontwikkeldomeinen en de ontwikkelstappen.</a:t>
            </a:r>
            <a:br>
              <a:rPr lang="nl-NL" sz="3200" dirty="0"/>
            </a:br>
            <a:r>
              <a:rPr lang="nl-NL" sz="3200" dirty="0"/>
              <a:t>Het past perfect in onze groei en excelleren naar kwaliteitsvol onderwijs</a:t>
            </a:r>
          </a:p>
          <a:p>
            <a:endParaRPr lang="nl-NL" dirty="0"/>
          </a:p>
        </p:txBody>
      </p:sp>
      <p:pic>
        <p:nvPicPr>
          <p:cNvPr id="6" name="Afbeelding 5">
            <a:extLst>
              <a:ext uri="{FF2B5EF4-FFF2-40B4-BE49-F238E27FC236}">
                <a16:creationId xmlns:a16="http://schemas.microsoft.com/office/drawing/2014/main" xmlns="" id="{802D1CE7-D165-4D26-B58B-FDF72FF6E25C}"/>
              </a:ext>
            </a:extLst>
          </p:cNvPr>
          <p:cNvPicPr>
            <a:picLocks noChangeAspect="1"/>
          </p:cNvPicPr>
          <p:nvPr/>
        </p:nvPicPr>
        <p:blipFill>
          <a:blip r:embed="rId2"/>
          <a:stretch>
            <a:fillRect/>
          </a:stretch>
        </p:blipFill>
        <p:spPr>
          <a:xfrm>
            <a:off x="4078103" y="533400"/>
            <a:ext cx="1795127" cy="1795127"/>
          </a:xfrm>
          <a:prstGeom prst="rect">
            <a:avLst/>
          </a:prstGeom>
        </p:spPr>
      </p:pic>
    </p:spTree>
    <p:extLst>
      <p:ext uri="{BB962C8B-B14F-4D97-AF65-F5344CB8AC3E}">
        <p14:creationId xmlns:p14="http://schemas.microsoft.com/office/powerpoint/2010/main" val="249193424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xmlns="" id="{52A7E328-0910-4B8C-BD1C-48680AB6DE70}"/>
              </a:ext>
            </a:extLst>
          </p:cNvPr>
          <p:cNvSpPr>
            <a:spLocks noGrp="1"/>
          </p:cNvSpPr>
          <p:nvPr>
            <p:ph type="title"/>
          </p:nvPr>
        </p:nvSpPr>
        <p:spPr>
          <a:xfrm>
            <a:off x="677334" y="514924"/>
            <a:ext cx="3854528" cy="2742626"/>
          </a:xfrm>
        </p:spPr>
        <p:txBody>
          <a:bodyPr>
            <a:noAutofit/>
          </a:bodyPr>
          <a:lstStyle/>
          <a:p>
            <a:r>
              <a:rPr lang="nl-NL" sz="3200" dirty="0"/>
              <a:t/>
            </a:r>
            <a:br>
              <a:rPr lang="nl-NL" sz="3200" dirty="0"/>
            </a:br>
            <a:r>
              <a:rPr lang="nl-NL" sz="3200" dirty="0"/>
              <a:t>Basisschool </a:t>
            </a:r>
            <a:br>
              <a:rPr lang="nl-NL" sz="3200" dirty="0"/>
            </a:br>
            <a:r>
              <a:rPr lang="nl-NL" sz="3200" dirty="0"/>
              <a:t>Klein Seminarie</a:t>
            </a:r>
            <a:br>
              <a:rPr lang="nl-NL" sz="3200" dirty="0"/>
            </a:br>
            <a:r>
              <a:rPr lang="nl-NL" sz="3200" dirty="0"/>
              <a:t>Hoogstraten</a:t>
            </a:r>
          </a:p>
        </p:txBody>
      </p:sp>
      <p:sp>
        <p:nvSpPr>
          <p:cNvPr id="6" name="Tijdelijke aanduiding voor inhoud 5">
            <a:extLst>
              <a:ext uri="{FF2B5EF4-FFF2-40B4-BE49-F238E27FC236}">
                <a16:creationId xmlns:a16="http://schemas.microsoft.com/office/drawing/2014/main" xmlns="" id="{33BF5A03-D866-4933-AB83-C9AA1DEBDCBE}"/>
              </a:ext>
            </a:extLst>
          </p:cNvPr>
          <p:cNvSpPr>
            <a:spLocks noGrp="1"/>
          </p:cNvSpPr>
          <p:nvPr>
            <p:ph idx="1"/>
          </p:nvPr>
        </p:nvSpPr>
        <p:spPr/>
        <p:txBody>
          <a:bodyPr>
            <a:normAutofit/>
          </a:bodyPr>
          <a:lstStyle/>
          <a:p>
            <a:pPr marL="0" indent="0" algn="ctr">
              <a:buNone/>
            </a:pPr>
            <a:r>
              <a:rPr lang="nl-NL" sz="4000" b="1" dirty="0">
                <a:solidFill>
                  <a:schemeClr val="accent2">
                    <a:lumMod val="75000"/>
                  </a:schemeClr>
                </a:solidFill>
              </a:rPr>
              <a:t>Kleuterwerking</a:t>
            </a:r>
            <a:br>
              <a:rPr lang="nl-NL" sz="4000" b="1" dirty="0">
                <a:solidFill>
                  <a:schemeClr val="accent2">
                    <a:lumMod val="75000"/>
                  </a:schemeClr>
                </a:solidFill>
              </a:rPr>
            </a:br>
            <a:r>
              <a:rPr lang="nl-NL" sz="4000" b="1" dirty="0">
                <a:solidFill>
                  <a:schemeClr val="accent2">
                    <a:lumMod val="75000"/>
                  </a:schemeClr>
                </a:solidFill>
              </a:rPr>
              <a:t>De kleine Sem </a:t>
            </a:r>
          </a:p>
        </p:txBody>
      </p:sp>
      <p:sp>
        <p:nvSpPr>
          <p:cNvPr id="7" name="Tijdelijke aanduiding voor tekst 6">
            <a:extLst>
              <a:ext uri="{FF2B5EF4-FFF2-40B4-BE49-F238E27FC236}">
                <a16:creationId xmlns:a16="http://schemas.microsoft.com/office/drawing/2014/main" xmlns="" id="{FACA58CC-542F-4D2D-858D-6BC11EC93B93}"/>
              </a:ext>
            </a:extLst>
          </p:cNvPr>
          <p:cNvSpPr>
            <a:spLocks noGrp="1"/>
          </p:cNvSpPr>
          <p:nvPr>
            <p:ph type="body" sz="half" idx="2"/>
          </p:nvPr>
        </p:nvSpPr>
        <p:spPr>
          <a:xfrm>
            <a:off x="677334" y="3456912"/>
            <a:ext cx="3854528" cy="2584449"/>
          </a:xfrm>
        </p:spPr>
        <p:txBody>
          <a:bodyPr>
            <a:normAutofit fontScale="77500" lnSpcReduction="20000"/>
          </a:bodyPr>
          <a:lstStyle/>
          <a:p>
            <a:r>
              <a:rPr lang="nl-NL" sz="3200" dirty="0"/>
              <a:t>Je mag zijn zoals je bent, om te worden wie je bent maar zoals je je nog niet kunt vertonen en je mag het worden in jouw tijd en op jouw wijze.</a:t>
            </a:r>
            <a:br>
              <a:rPr lang="nl-NL" sz="3200" dirty="0"/>
            </a:br>
            <a:r>
              <a:rPr lang="nl-NL" sz="3200" dirty="0"/>
              <a:t>A. </a:t>
            </a:r>
            <a:r>
              <a:rPr lang="nl-NL" sz="3200" dirty="0" err="1"/>
              <a:t>Terruwe</a:t>
            </a:r>
            <a:endParaRPr lang="nl-NL" sz="3200" dirty="0"/>
          </a:p>
          <a:p>
            <a:endParaRPr lang="nl-NL" dirty="0"/>
          </a:p>
        </p:txBody>
      </p:sp>
      <p:pic>
        <p:nvPicPr>
          <p:cNvPr id="9" name="Afbeelding 8">
            <a:extLst>
              <a:ext uri="{FF2B5EF4-FFF2-40B4-BE49-F238E27FC236}">
                <a16:creationId xmlns:a16="http://schemas.microsoft.com/office/drawing/2014/main" xmlns="" id="{824FB519-CAB5-4F66-8F37-24317D3B2CA0}"/>
              </a:ext>
            </a:extLst>
          </p:cNvPr>
          <p:cNvPicPr>
            <a:picLocks noChangeAspect="1"/>
          </p:cNvPicPr>
          <p:nvPr/>
        </p:nvPicPr>
        <p:blipFill>
          <a:blip r:embed="rId2"/>
          <a:stretch>
            <a:fillRect/>
          </a:stretch>
        </p:blipFill>
        <p:spPr>
          <a:xfrm>
            <a:off x="4993902" y="2409259"/>
            <a:ext cx="4046657" cy="3283137"/>
          </a:xfrm>
          <a:prstGeom prst="rect">
            <a:avLst/>
          </a:prstGeom>
        </p:spPr>
      </p:pic>
    </p:spTree>
    <p:extLst>
      <p:ext uri="{BB962C8B-B14F-4D97-AF65-F5344CB8AC3E}">
        <p14:creationId xmlns:p14="http://schemas.microsoft.com/office/powerpoint/2010/main" val="196959033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D3C14143-B442-46AC-AB4C-1335D01A2EDC}"/>
              </a:ext>
            </a:extLst>
          </p:cNvPr>
          <p:cNvSpPr>
            <a:spLocks noGrp="1"/>
          </p:cNvSpPr>
          <p:nvPr>
            <p:ph type="title"/>
          </p:nvPr>
        </p:nvSpPr>
        <p:spPr/>
        <p:txBody>
          <a:bodyPr>
            <a:noAutofit/>
          </a:bodyPr>
          <a:lstStyle/>
          <a:p>
            <a:r>
              <a:rPr lang="nl-NL" sz="4000" dirty="0"/>
              <a:t>Een kroon voor elk kind.</a:t>
            </a:r>
            <a:br>
              <a:rPr lang="nl-NL" sz="4000" dirty="0"/>
            </a:br>
            <a:r>
              <a:rPr lang="nl-NL" sz="4000" dirty="0"/>
              <a:t>			Maar ook voor elke leerkracht.</a:t>
            </a:r>
            <a:r>
              <a:rPr lang="nl-NL" sz="2800" dirty="0"/>
              <a:t/>
            </a:r>
            <a:br>
              <a:rPr lang="nl-NL" sz="2800" dirty="0"/>
            </a:br>
            <a:endParaRPr lang="nl-NL" sz="2800" dirty="0"/>
          </a:p>
        </p:txBody>
      </p:sp>
      <p:pic>
        <p:nvPicPr>
          <p:cNvPr id="5" name="Tijdelijke aanduiding voor inhoud 4">
            <a:extLst>
              <a:ext uri="{FF2B5EF4-FFF2-40B4-BE49-F238E27FC236}">
                <a16:creationId xmlns:a16="http://schemas.microsoft.com/office/drawing/2014/main" xmlns="" id="{BAD7760D-D5F5-40AE-AE05-122570BC1A22}"/>
              </a:ext>
            </a:extLst>
          </p:cNvPr>
          <p:cNvPicPr>
            <a:picLocks noGrp="1" noChangeAspect="1"/>
          </p:cNvPicPr>
          <p:nvPr>
            <p:ph idx="1"/>
          </p:nvPr>
        </p:nvPicPr>
        <p:blipFill>
          <a:blip r:embed="rId2"/>
          <a:stretch>
            <a:fillRect/>
          </a:stretch>
        </p:blipFill>
        <p:spPr>
          <a:xfrm>
            <a:off x="7328208" y="2921635"/>
            <a:ext cx="2420322" cy="2206943"/>
          </a:xfrm>
        </p:spPr>
      </p:pic>
      <p:sp>
        <p:nvSpPr>
          <p:cNvPr id="7" name="Tekstvak 6">
            <a:extLst>
              <a:ext uri="{FF2B5EF4-FFF2-40B4-BE49-F238E27FC236}">
                <a16:creationId xmlns:a16="http://schemas.microsoft.com/office/drawing/2014/main" xmlns="" id="{86240C3E-93C4-44EE-B496-FC6513E03CA9}"/>
              </a:ext>
            </a:extLst>
          </p:cNvPr>
          <p:cNvSpPr txBox="1"/>
          <p:nvPr/>
        </p:nvSpPr>
        <p:spPr>
          <a:xfrm>
            <a:off x="677333" y="2037873"/>
            <a:ext cx="7371291" cy="3539430"/>
          </a:xfrm>
          <a:prstGeom prst="rect">
            <a:avLst/>
          </a:prstGeom>
          <a:noFill/>
        </p:spPr>
        <p:txBody>
          <a:bodyPr wrap="square">
            <a:spAutoFit/>
          </a:bodyPr>
          <a:lstStyle/>
          <a:p>
            <a:r>
              <a:rPr lang="nl-NL" sz="3200" dirty="0">
                <a:solidFill>
                  <a:schemeClr val="bg2">
                    <a:lumMod val="50000"/>
                  </a:schemeClr>
                </a:solidFill>
              </a:rPr>
              <a:t>We laten kleuters hun talenten zien </a:t>
            </a:r>
            <a:br>
              <a:rPr lang="nl-NL" sz="3200" dirty="0">
                <a:solidFill>
                  <a:schemeClr val="bg2">
                    <a:lumMod val="50000"/>
                  </a:schemeClr>
                </a:solidFill>
              </a:rPr>
            </a:br>
            <a:r>
              <a:rPr lang="nl-NL" sz="3200" dirty="0">
                <a:solidFill>
                  <a:schemeClr val="bg2">
                    <a:lumMod val="50000"/>
                  </a:schemeClr>
                </a:solidFill>
              </a:rPr>
              <a:t>of zoeken samen waar ze goed in zijn. We werken met toonkastjes </a:t>
            </a:r>
            <a:br>
              <a:rPr lang="nl-NL" sz="3200" dirty="0">
                <a:solidFill>
                  <a:schemeClr val="bg2">
                    <a:lumMod val="50000"/>
                  </a:schemeClr>
                </a:solidFill>
              </a:rPr>
            </a:br>
            <a:r>
              <a:rPr lang="nl-NL" sz="3200" dirty="0">
                <a:solidFill>
                  <a:schemeClr val="bg2">
                    <a:lumMod val="50000"/>
                  </a:schemeClr>
                </a:solidFill>
              </a:rPr>
              <a:t>en een pluimpjesman.</a:t>
            </a:r>
            <a:br>
              <a:rPr lang="nl-NL" sz="3200" dirty="0">
                <a:solidFill>
                  <a:schemeClr val="bg2">
                    <a:lumMod val="50000"/>
                  </a:schemeClr>
                </a:solidFill>
              </a:rPr>
            </a:br>
            <a:r>
              <a:rPr lang="nl-NL" sz="3200" dirty="0">
                <a:solidFill>
                  <a:schemeClr val="bg2">
                    <a:lumMod val="50000"/>
                  </a:schemeClr>
                </a:solidFill>
              </a:rPr>
              <a:t>Juffen groeien in hun talent </a:t>
            </a:r>
            <a:br>
              <a:rPr lang="nl-NL" sz="3200" dirty="0">
                <a:solidFill>
                  <a:schemeClr val="bg2">
                    <a:lumMod val="50000"/>
                  </a:schemeClr>
                </a:solidFill>
              </a:rPr>
            </a:br>
            <a:r>
              <a:rPr lang="nl-NL" sz="3200" dirty="0">
                <a:solidFill>
                  <a:schemeClr val="bg2">
                    <a:lumMod val="50000"/>
                  </a:schemeClr>
                </a:solidFill>
              </a:rPr>
              <a:t>als specialist </a:t>
            </a:r>
            <a:br>
              <a:rPr lang="nl-NL" sz="3200" dirty="0">
                <a:solidFill>
                  <a:schemeClr val="bg2">
                    <a:lumMod val="50000"/>
                  </a:schemeClr>
                </a:solidFill>
              </a:rPr>
            </a:br>
            <a:r>
              <a:rPr lang="nl-NL" sz="3200" dirty="0">
                <a:solidFill>
                  <a:schemeClr val="bg2">
                    <a:lumMod val="50000"/>
                  </a:schemeClr>
                </a:solidFill>
              </a:rPr>
              <a:t>en door intensieve samenwerking.</a:t>
            </a:r>
          </a:p>
        </p:txBody>
      </p:sp>
    </p:spTree>
    <p:extLst>
      <p:ext uri="{BB962C8B-B14F-4D97-AF65-F5344CB8AC3E}">
        <p14:creationId xmlns:p14="http://schemas.microsoft.com/office/powerpoint/2010/main" val="3829589016"/>
      </p:ext>
    </p:extLst>
  </p:cSld>
  <p:clrMapOvr>
    <a:masterClrMapping/>
  </p:clrMapOvr>
  <mc:AlternateContent xmlns:mc="http://schemas.openxmlformats.org/markup-compatibility/2006" xmlns:p14="http://schemas.microsoft.com/office/powerpoint/2010/main">
    <mc:Choice Requires="p14">
      <p:transition spd="slow" p14:dur="3400">
        <p14:reveal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9028CA0-128F-4495-8CA8-DB79A6A78A5A}"/>
              </a:ext>
            </a:extLst>
          </p:cNvPr>
          <p:cNvSpPr>
            <a:spLocks noGrp="1"/>
          </p:cNvSpPr>
          <p:nvPr>
            <p:ph type="title"/>
          </p:nvPr>
        </p:nvSpPr>
        <p:spPr/>
        <p:txBody>
          <a:bodyPr/>
          <a:lstStyle/>
          <a:p>
            <a:r>
              <a:rPr lang="nl-NL" sz="4000" dirty="0"/>
              <a:t>Ontmoeten</a:t>
            </a:r>
            <a:r>
              <a:rPr lang="nl-NL" dirty="0"/>
              <a:t/>
            </a:r>
            <a:br>
              <a:rPr lang="nl-NL" dirty="0"/>
            </a:br>
            <a:endParaRPr lang="nl-NL" dirty="0"/>
          </a:p>
        </p:txBody>
      </p:sp>
      <p:pic>
        <p:nvPicPr>
          <p:cNvPr id="5" name="Tijdelijke aanduiding voor inhoud 4">
            <a:extLst>
              <a:ext uri="{FF2B5EF4-FFF2-40B4-BE49-F238E27FC236}">
                <a16:creationId xmlns:a16="http://schemas.microsoft.com/office/drawing/2014/main" xmlns="" id="{061105DA-65AD-42C2-8446-DA17AC1D2A37}"/>
              </a:ext>
            </a:extLst>
          </p:cNvPr>
          <p:cNvPicPr>
            <a:picLocks noGrp="1" noChangeAspect="1"/>
          </p:cNvPicPr>
          <p:nvPr>
            <p:ph idx="1"/>
          </p:nvPr>
        </p:nvPicPr>
        <p:blipFill>
          <a:blip r:embed="rId2"/>
          <a:stretch>
            <a:fillRect/>
          </a:stretch>
        </p:blipFill>
        <p:spPr>
          <a:xfrm>
            <a:off x="7712269" y="3044837"/>
            <a:ext cx="2109399" cy="1932599"/>
          </a:xfrm>
        </p:spPr>
      </p:pic>
      <p:sp>
        <p:nvSpPr>
          <p:cNvPr id="7" name="Tekstvak 6">
            <a:extLst>
              <a:ext uri="{FF2B5EF4-FFF2-40B4-BE49-F238E27FC236}">
                <a16:creationId xmlns:a16="http://schemas.microsoft.com/office/drawing/2014/main" xmlns="" id="{C0C099FA-8730-43FC-8167-E4862FCE97C3}"/>
              </a:ext>
            </a:extLst>
          </p:cNvPr>
          <p:cNvSpPr txBox="1"/>
          <p:nvPr/>
        </p:nvSpPr>
        <p:spPr>
          <a:xfrm>
            <a:off x="677334" y="1724037"/>
            <a:ext cx="7437966" cy="4524315"/>
          </a:xfrm>
          <a:prstGeom prst="rect">
            <a:avLst/>
          </a:prstGeom>
          <a:noFill/>
        </p:spPr>
        <p:txBody>
          <a:bodyPr wrap="square">
            <a:spAutoFit/>
          </a:bodyPr>
          <a:lstStyle/>
          <a:p>
            <a:r>
              <a:rPr lang="nl-NL" sz="3200" dirty="0">
                <a:solidFill>
                  <a:schemeClr val="bg2">
                    <a:lumMod val="50000"/>
                  </a:schemeClr>
                </a:solidFill>
              </a:rPr>
              <a:t>Ontmoeten staat centraal. </a:t>
            </a:r>
            <a:br>
              <a:rPr lang="nl-NL" sz="3200" dirty="0">
                <a:solidFill>
                  <a:schemeClr val="bg2">
                    <a:lumMod val="50000"/>
                  </a:schemeClr>
                </a:solidFill>
              </a:rPr>
            </a:br>
            <a:r>
              <a:rPr lang="nl-NL" sz="3200" dirty="0">
                <a:solidFill>
                  <a:schemeClr val="bg2">
                    <a:lumMod val="50000"/>
                  </a:schemeClr>
                </a:solidFill>
              </a:rPr>
              <a:t>Dat zie je aan onze open deuren. We werken samen </a:t>
            </a:r>
            <a:br>
              <a:rPr lang="nl-NL" sz="3200" dirty="0">
                <a:solidFill>
                  <a:schemeClr val="bg2">
                    <a:lumMod val="50000"/>
                  </a:schemeClr>
                </a:solidFill>
              </a:rPr>
            </a:br>
            <a:r>
              <a:rPr lang="nl-NL" sz="3200" dirty="0">
                <a:solidFill>
                  <a:schemeClr val="bg2">
                    <a:lumMod val="50000"/>
                  </a:schemeClr>
                </a:solidFill>
              </a:rPr>
              <a:t>met het rusthuis </a:t>
            </a:r>
            <a:br>
              <a:rPr lang="nl-NL" sz="3200" dirty="0">
                <a:solidFill>
                  <a:schemeClr val="bg2">
                    <a:lumMod val="50000"/>
                  </a:schemeClr>
                </a:solidFill>
              </a:rPr>
            </a:br>
            <a:r>
              <a:rPr lang="nl-NL" sz="3200" dirty="0">
                <a:solidFill>
                  <a:schemeClr val="bg2">
                    <a:lumMod val="50000"/>
                  </a:schemeClr>
                </a:solidFill>
              </a:rPr>
              <a:t>en leerlingen humane wetenschappen, studenten zijn welkom bij ons, </a:t>
            </a:r>
            <a:br>
              <a:rPr lang="nl-NL" sz="3200" dirty="0">
                <a:solidFill>
                  <a:schemeClr val="bg2">
                    <a:lumMod val="50000"/>
                  </a:schemeClr>
                </a:solidFill>
              </a:rPr>
            </a:br>
            <a:r>
              <a:rPr lang="nl-NL" sz="3200" dirty="0">
                <a:solidFill>
                  <a:schemeClr val="bg2">
                    <a:lumMod val="50000"/>
                  </a:schemeClr>
                </a:solidFill>
              </a:rPr>
              <a:t>we doen co- en </a:t>
            </a:r>
            <a:r>
              <a:rPr lang="nl-NL" sz="3200" dirty="0" err="1">
                <a:solidFill>
                  <a:schemeClr val="bg2">
                    <a:lumMod val="50000"/>
                  </a:schemeClr>
                </a:solidFill>
              </a:rPr>
              <a:t>teamteaching</a:t>
            </a:r>
            <a:r>
              <a:rPr lang="nl-NL" sz="3200" dirty="0">
                <a:solidFill>
                  <a:schemeClr val="bg2">
                    <a:lumMod val="50000"/>
                  </a:schemeClr>
                </a:solidFill>
              </a:rPr>
              <a:t>, </a:t>
            </a:r>
            <a:br>
              <a:rPr lang="nl-NL" sz="3200" dirty="0">
                <a:solidFill>
                  <a:schemeClr val="bg2">
                    <a:lumMod val="50000"/>
                  </a:schemeClr>
                </a:solidFill>
              </a:rPr>
            </a:br>
            <a:r>
              <a:rPr lang="nl-NL" sz="3200" dirty="0">
                <a:solidFill>
                  <a:schemeClr val="bg2">
                    <a:lumMod val="50000"/>
                  </a:schemeClr>
                </a:solidFill>
              </a:rPr>
              <a:t>groot leert van en met klein </a:t>
            </a:r>
            <a:br>
              <a:rPr lang="nl-NL" sz="3200" dirty="0">
                <a:solidFill>
                  <a:schemeClr val="bg2">
                    <a:lumMod val="50000"/>
                  </a:schemeClr>
                </a:solidFill>
              </a:rPr>
            </a:br>
            <a:r>
              <a:rPr lang="nl-NL" sz="3200" dirty="0">
                <a:solidFill>
                  <a:schemeClr val="bg2">
                    <a:lumMod val="50000"/>
                  </a:schemeClr>
                </a:solidFill>
              </a:rPr>
              <a:t>en omgekeerd.</a:t>
            </a:r>
          </a:p>
        </p:txBody>
      </p:sp>
    </p:spTree>
    <p:extLst>
      <p:ext uri="{BB962C8B-B14F-4D97-AF65-F5344CB8AC3E}">
        <p14:creationId xmlns:p14="http://schemas.microsoft.com/office/powerpoint/2010/main" val="38239481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942E5813-3A94-42B1-AD12-9A8996B0AA97}"/>
              </a:ext>
            </a:extLst>
          </p:cNvPr>
          <p:cNvSpPr>
            <a:spLocks noGrp="1"/>
          </p:cNvSpPr>
          <p:nvPr>
            <p:ph type="title"/>
          </p:nvPr>
        </p:nvSpPr>
        <p:spPr/>
        <p:txBody>
          <a:bodyPr/>
          <a:lstStyle/>
          <a:p>
            <a:r>
              <a:rPr lang="nl-NL" sz="4000" dirty="0"/>
              <a:t>Kwaliteiten</a:t>
            </a:r>
            <a:r>
              <a:rPr lang="nl-NL" dirty="0"/>
              <a:t/>
            </a:r>
            <a:br>
              <a:rPr lang="nl-NL" dirty="0"/>
            </a:br>
            <a:endParaRPr lang="nl-NL" dirty="0"/>
          </a:p>
        </p:txBody>
      </p:sp>
      <p:sp>
        <p:nvSpPr>
          <p:cNvPr id="3" name="Tijdelijke aanduiding voor inhoud 2">
            <a:extLst>
              <a:ext uri="{FF2B5EF4-FFF2-40B4-BE49-F238E27FC236}">
                <a16:creationId xmlns:a16="http://schemas.microsoft.com/office/drawing/2014/main" xmlns="" id="{502EF68F-03AC-4E8B-8559-376021B28EC3}"/>
              </a:ext>
            </a:extLst>
          </p:cNvPr>
          <p:cNvSpPr>
            <a:spLocks noGrp="1"/>
          </p:cNvSpPr>
          <p:nvPr>
            <p:ph idx="1"/>
          </p:nvPr>
        </p:nvSpPr>
        <p:spPr/>
        <p:txBody>
          <a:bodyPr>
            <a:normAutofit fontScale="92500" lnSpcReduction="20000"/>
          </a:bodyPr>
          <a:lstStyle/>
          <a:p>
            <a:pPr marL="0" indent="0">
              <a:buNone/>
            </a:pPr>
            <a:r>
              <a:rPr lang="nl-NL" sz="3200" dirty="0"/>
              <a:t>We werken met kwaliteiten </a:t>
            </a:r>
            <a:br>
              <a:rPr lang="nl-NL" sz="3200" dirty="0"/>
            </a:br>
            <a:r>
              <a:rPr lang="nl-NL" sz="3200" dirty="0"/>
              <a:t>en snelle visuele feedback.</a:t>
            </a:r>
            <a:br>
              <a:rPr lang="nl-NL" sz="3200" dirty="0"/>
            </a:br>
            <a:r>
              <a:rPr lang="nl-NL" sz="3200" dirty="0"/>
              <a:t>We werken met waardering aan kleuters ondersteuning met lichaamstaal:</a:t>
            </a:r>
            <a:br>
              <a:rPr lang="nl-NL" sz="3200" dirty="0"/>
            </a:br>
            <a:r>
              <a:rPr lang="nl-NL" sz="3200" dirty="0"/>
              <a:t>ik kan het zelf, </a:t>
            </a:r>
            <a:br>
              <a:rPr lang="nl-NL" sz="3200" dirty="0"/>
            </a:br>
            <a:r>
              <a:rPr lang="nl-NL" sz="3200" dirty="0"/>
              <a:t>netjes en nauwkeurig, </a:t>
            </a:r>
            <a:br>
              <a:rPr lang="nl-NL" sz="3200" dirty="0"/>
            </a:br>
            <a:r>
              <a:rPr lang="nl-NL" sz="3200" dirty="0"/>
              <a:t>we doen het samen, </a:t>
            </a:r>
            <a:br>
              <a:rPr lang="nl-NL" sz="3200" dirty="0"/>
            </a:br>
            <a:r>
              <a:rPr lang="nl-NL" sz="3200" dirty="0"/>
              <a:t>we plannen, </a:t>
            </a:r>
            <a:br>
              <a:rPr lang="nl-NL" sz="3200" dirty="0"/>
            </a:br>
            <a:r>
              <a:rPr lang="nl-NL" sz="3200" dirty="0"/>
              <a:t>we evalueren </a:t>
            </a:r>
            <a:br>
              <a:rPr lang="nl-NL" sz="3200" dirty="0"/>
            </a:br>
            <a:r>
              <a:rPr lang="nl-NL" sz="3200" dirty="0"/>
              <a:t>en doorzetten.</a:t>
            </a:r>
          </a:p>
          <a:p>
            <a:endParaRPr lang="nl-NL" dirty="0"/>
          </a:p>
        </p:txBody>
      </p:sp>
      <p:pic>
        <p:nvPicPr>
          <p:cNvPr id="5" name="Afbeelding 4">
            <a:extLst>
              <a:ext uri="{FF2B5EF4-FFF2-40B4-BE49-F238E27FC236}">
                <a16:creationId xmlns:a16="http://schemas.microsoft.com/office/drawing/2014/main" xmlns="" id="{934DCE76-EC07-4F1D-BA66-CDD3BB9F01C5}"/>
              </a:ext>
            </a:extLst>
          </p:cNvPr>
          <p:cNvPicPr>
            <a:picLocks noChangeAspect="1"/>
          </p:cNvPicPr>
          <p:nvPr/>
        </p:nvPicPr>
        <p:blipFill>
          <a:blip r:embed="rId2"/>
          <a:stretch>
            <a:fillRect/>
          </a:stretch>
        </p:blipFill>
        <p:spPr>
          <a:xfrm>
            <a:off x="7280437" y="3780211"/>
            <a:ext cx="1993565" cy="1621677"/>
          </a:xfrm>
          <a:prstGeom prst="rect">
            <a:avLst/>
          </a:prstGeom>
        </p:spPr>
      </p:pic>
    </p:spTree>
    <p:extLst>
      <p:ext uri="{BB962C8B-B14F-4D97-AF65-F5344CB8AC3E}">
        <p14:creationId xmlns:p14="http://schemas.microsoft.com/office/powerpoint/2010/main" val="416365530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C7F2FFC3-F859-4ED7-8C33-3454E92DDD05}"/>
              </a:ext>
            </a:extLst>
          </p:cNvPr>
          <p:cNvSpPr>
            <a:spLocks noGrp="1"/>
          </p:cNvSpPr>
          <p:nvPr>
            <p:ph type="title"/>
          </p:nvPr>
        </p:nvSpPr>
        <p:spPr/>
        <p:txBody>
          <a:bodyPr>
            <a:normAutofit/>
          </a:bodyPr>
          <a:lstStyle/>
          <a:p>
            <a:r>
              <a:rPr lang="nl-NL" sz="4000" dirty="0"/>
              <a:t>Geloven in groei.</a:t>
            </a:r>
            <a:br>
              <a:rPr lang="nl-NL" sz="4000" dirty="0"/>
            </a:br>
            <a:endParaRPr lang="nl-NL" sz="4000" dirty="0"/>
          </a:p>
        </p:txBody>
      </p:sp>
      <p:sp>
        <p:nvSpPr>
          <p:cNvPr id="3" name="Tijdelijke aanduiding voor inhoud 2">
            <a:extLst>
              <a:ext uri="{FF2B5EF4-FFF2-40B4-BE49-F238E27FC236}">
                <a16:creationId xmlns:a16="http://schemas.microsoft.com/office/drawing/2014/main" xmlns="" id="{5EC5B2AC-3127-4601-AA18-767D2BFCD596}"/>
              </a:ext>
            </a:extLst>
          </p:cNvPr>
          <p:cNvSpPr>
            <a:spLocks noGrp="1"/>
          </p:cNvSpPr>
          <p:nvPr>
            <p:ph idx="1"/>
          </p:nvPr>
        </p:nvSpPr>
        <p:spPr>
          <a:xfrm>
            <a:off x="677334" y="1821988"/>
            <a:ext cx="8596668" cy="3880773"/>
          </a:xfrm>
        </p:spPr>
        <p:txBody>
          <a:bodyPr>
            <a:normAutofit fontScale="92500" lnSpcReduction="20000"/>
          </a:bodyPr>
          <a:lstStyle/>
          <a:p>
            <a:pPr marL="0" indent="0">
              <a:buNone/>
            </a:pPr>
            <a:r>
              <a:rPr lang="nl-NL" sz="3200" dirty="0"/>
              <a:t>We geloven </a:t>
            </a:r>
            <a:br>
              <a:rPr lang="nl-NL" sz="3200" dirty="0"/>
            </a:br>
            <a:r>
              <a:rPr lang="nl-NL" sz="3200" dirty="0"/>
              <a:t>in de persoonlijke groei(lijn) </a:t>
            </a:r>
            <a:br>
              <a:rPr lang="nl-NL" sz="3200" dirty="0"/>
            </a:br>
            <a:r>
              <a:rPr lang="nl-NL" sz="3200" dirty="0"/>
              <a:t>van elke kleuter. </a:t>
            </a:r>
            <a:br>
              <a:rPr lang="nl-NL" sz="3200" dirty="0"/>
            </a:br>
            <a:r>
              <a:rPr lang="nl-NL" sz="3200" dirty="0"/>
              <a:t>We vieren de kleine stapjes. </a:t>
            </a:r>
            <a:br>
              <a:rPr lang="nl-NL" sz="3200" dirty="0"/>
            </a:br>
            <a:r>
              <a:rPr lang="nl-NL" sz="3200" dirty="0"/>
              <a:t>We geloven in de groei </a:t>
            </a:r>
            <a:br>
              <a:rPr lang="nl-NL" sz="3200" dirty="0"/>
            </a:br>
            <a:r>
              <a:rPr lang="nl-NL" sz="3200" dirty="0"/>
              <a:t>van elke leerkracht </a:t>
            </a:r>
            <a:br>
              <a:rPr lang="nl-NL" sz="3200" dirty="0"/>
            </a:br>
            <a:r>
              <a:rPr lang="nl-NL" sz="3200" dirty="0"/>
              <a:t>en zetten volop in op </a:t>
            </a:r>
            <a:br>
              <a:rPr lang="nl-NL" sz="3200" dirty="0"/>
            </a:br>
            <a:r>
              <a:rPr lang="nl-NL" sz="3200" dirty="0"/>
              <a:t>coaching, </a:t>
            </a:r>
            <a:br>
              <a:rPr lang="nl-NL" sz="3200" dirty="0"/>
            </a:br>
            <a:r>
              <a:rPr lang="nl-NL" sz="3200" dirty="0" err="1"/>
              <a:t>coteaching</a:t>
            </a:r>
            <a:r>
              <a:rPr lang="nl-NL" sz="3200" dirty="0"/>
              <a:t> </a:t>
            </a:r>
            <a:br>
              <a:rPr lang="nl-NL" sz="3200" dirty="0"/>
            </a:br>
            <a:r>
              <a:rPr lang="nl-NL" sz="3200" dirty="0"/>
              <a:t>en overleg.</a:t>
            </a:r>
          </a:p>
          <a:p>
            <a:endParaRPr lang="nl-NL" dirty="0"/>
          </a:p>
        </p:txBody>
      </p:sp>
      <p:pic>
        <p:nvPicPr>
          <p:cNvPr id="5" name="Afbeelding 4">
            <a:extLst>
              <a:ext uri="{FF2B5EF4-FFF2-40B4-BE49-F238E27FC236}">
                <a16:creationId xmlns:a16="http://schemas.microsoft.com/office/drawing/2014/main" xmlns="" id="{738980D7-B756-4B74-9A9E-081FCDA69287}"/>
              </a:ext>
            </a:extLst>
          </p:cNvPr>
          <p:cNvPicPr>
            <a:picLocks noChangeAspect="1"/>
          </p:cNvPicPr>
          <p:nvPr/>
        </p:nvPicPr>
        <p:blipFill>
          <a:blip r:embed="rId2"/>
          <a:stretch>
            <a:fillRect/>
          </a:stretch>
        </p:blipFill>
        <p:spPr>
          <a:xfrm>
            <a:off x="4901283" y="4395077"/>
            <a:ext cx="1036410" cy="1560711"/>
          </a:xfrm>
          <a:prstGeom prst="rect">
            <a:avLst/>
          </a:prstGeom>
        </p:spPr>
      </p:pic>
      <p:pic>
        <p:nvPicPr>
          <p:cNvPr id="7" name="Afbeelding 6">
            <a:extLst>
              <a:ext uri="{FF2B5EF4-FFF2-40B4-BE49-F238E27FC236}">
                <a16:creationId xmlns:a16="http://schemas.microsoft.com/office/drawing/2014/main" xmlns="" id="{3029E2B6-A6B3-48F7-A27A-659ED00592E7}"/>
              </a:ext>
            </a:extLst>
          </p:cNvPr>
          <p:cNvPicPr>
            <a:picLocks noChangeAspect="1"/>
          </p:cNvPicPr>
          <p:nvPr/>
        </p:nvPicPr>
        <p:blipFill>
          <a:blip r:embed="rId3"/>
          <a:stretch>
            <a:fillRect/>
          </a:stretch>
        </p:blipFill>
        <p:spPr>
          <a:xfrm>
            <a:off x="6096000" y="4382884"/>
            <a:ext cx="3139712" cy="1572904"/>
          </a:xfrm>
          <a:prstGeom prst="rect">
            <a:avLst/>
          </a:prstGeom>
        </p:spPr>
      </p:pic>
    </p:spTree>
    <p:extLst>
      <p:ext uri="{BB962C8B-B14F-4D97-AF65-F5344CB8AC3E}">
        <p14:creationId xmlns:p14="http://schemas.microsoft.com/office/powerpoint/2010/main" val="409143969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C8FEB845-9FD9-482D-9852-8C8572FBCC29}"/>
              </a:ext>
            </a:extLst>
          </p:cNvPr>
          <p:cNvSpPr>
            <a:spLocks noGrp="1"/>
          </p:cNvSpPr>
          <p:nvPr>
            <p:ph type="title"/>
          </p:nvPr>
        </p:nvSpPr>
        <p:spPr/>
        <p:txBody>
          <a:bodyPr/>
          <a:lstStyle/>
          <a:p>
            <a:r>
              <a:rPr lang="nl-NL" sz="4000" dirty="0"/>
              <a:t>Ouderparticipatie</a:t>
            </a:r>
            <a:r>
              <a:rPr lang="nl-NL" dirty="0"/>
              <a:t/>
            </a:r>
            <a:br>
              <a:rPr lang="nl-NL" dirty="0"/>
            </a:br>
            <a:endParaRPr lang="nl-NL" dirty="0"/>
          </a:p>
        </p:txBody>
      </p:sp>
      <p:sp>
        <p:nvSpPr>
          <p:cNvPr id="3" name="Tijdelijke aanduiding voor inhoud 2">
            <a:extLst>
              <a:ext uri="{FF2B5EF4-FFF2-40B4-BE49-F238E27FC236}">
                <a16:creationId xmlns:a16="http://schemas.microsoft.com/office/drawing/2014/main" xmlns="" id="{F3455BE9-4466-48B8-94A7-5979C3520A0C}"/>
              </a:ext>
            </a:extLst>
          </p:cNvPr>
          <p:cNvSpPr>
            <a:spLocks noGrp="1"/>
          </p:cNvSpPr>
          <p:nvPr>
            <p:ph idx="1"/>
          </p:nvPr>
        </p:nvSpPr>
        <p:spPr/>
        <p:txBody>
          <a:bodyPr/>
          <a:lstStyle/>
          <a:p>
            <a:pPr marL="0" indent="0">
              <a:buNone/>
            </a:pPr>
            <a:r>
              <a:rPr lang="nl-NL" dirty="0"/>
              <a:t>We zetten in op samenwerken met ouders. </a:t>
            </a:r>
            <a:br>
              <a:rPr lang="nl-NL" dirty="0"/>
            </a:br>
            <a:r>
              <a:rPr lang="nl-NL" dirty="0"/>
              <a:t>Bij de inschrijving maken we samen met de ouders </a:t>
            </a:r>
            <a:br>
              <a:rPr lang="nl-NL" dirty="0"/>
            </a:br>
            <a:r>
              <a:rPr lang="nl-NL" dirty="0"/>
              <a:t>een document beginsituatie. </a:t>
            </a:r>
            <a:br>
              <a:rPr lang="nl-NL" dirty="0"/>
            </a:br>
            <a:r>
              <a:rPr lang="nl-NL" dirty="0"/>
              <a:t>We nodigen hen regelmatig uit </a:t>
            </a:r>
            <a:br>
              <a:rPr lang="nl-NL" dirty="0"/>
            </a:br>
            <a:r>
              <a:rPr lang="nl-NL" dirty="0"/>
              <a:t>en maken </a:t>
            </a:r>
            <a:r>
              <a:rPr lang="nl-NL" dirty="0" err="1"/>
              <a:t>domeinspecifieke</a:t>
            </a:r>
            <a:r>
              <a:rPr lang="nl-NL" dirty="0"/>
              <a:t> fiches</a:t>
            </a:r>
            <a:br>
              <a:rPr lang="nl-NL" dirty="0"/>
            </a:br>
            <a:r>
              <a:rPr lang="nl-NL" dirty="0"/>
              <a:t> met tips voor thuis </a:t>
            </a:r>
            <a:br>
              <a:rPr lang="nl-NL" dirty="0"/>
            </a:br>
            <a:r>
              <a:rPr lang="nl-NL" dirty="0"/>
              <a:t>en speelse huiswerkkoffertjes.</a:t>
            </a:r>
          </a:p>
          <a:p>
            <a:endParaRPr lang="nl-NL" dirty="0"/>
          </a:p>
        </p:txBody>
      </p:sp>
      <p:pic>
        <p:nvPicPr>
          <p:cNvPr id="5" name="Afbeelding 4">
            <a:extLst>
              <a:ext uri="{FF2B5EF4-FFF2-40B4-BE49-F238E27FC236}">
                <a16:creationId xmlns:a16="http://schemas.microsoft.com/office/drawing/2014/main" xmlns="" id="{2678FED8-57C4-4AC5-AA7E-98C6D542C0AF}"/>
              </a:ext>
            </a:extLst>
          </p:cNvPr>
          <p:cNvPicPr>
            <a:picLocks noChangeAspect="1"/>
          </p:cNvPicPr>
          <p:nvPr/>
        </p:nvPicPr>
        <p:blipFill>
          <a:blip r:embed="rId2"/>
          <a:stretch>
            <a:fillRect/>
          </a:stretch>
        </p:blipFill>
        <p:spPr>
          <a:xfrm>
            <a:off x="6608317" y="3305654"/>
            <a:ext cx="2735708" cy="2735708"/>
          </a:xfrm>
          <a:prstGeom prst="rect">
            <a:avLst/>
          </a:prstGeom>
        </p:spPr>
      </p:pic>
    </p:spTree>
    <p:extLst>
      <p:ext uri="{BB962C8B-B14F-4D97-AF65-F5344CB8AC3E}">
        <p14:creationId xmlns:p14="http://schemas.microsoft.com/office/powerpoint/2010/main" val="41365592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77B6467-5D22-4758-AF7B-501E60662671}"/>
              </a:ext>
            </a:extLst>
          </p:cNvPr>
          <p:cNvSpPr>
            <a:spLocks noGrp="1"/>
          </p:cNvSpPr>
          <p:nvPr>
            <p:ph type="title"/>
          </p:nvPr>
        </p:nvSpPr>
        <p:spPr/>
        <p:txBody>
          <a:bodyPr>
            <a:normAutofit/>
          </a:bodyPr>
          <a:lstStyle/>
          <a:p>
            <a:r>
              <a:rPr lang="nl-NL" sz="4000" dirty="0"/>
              <a:t>Zorgzaam? </a:t>
            </a:r>
            <a:br>
              <a:rPr lang="nl-NL" sz="4000" dirty="0"/>
            </a:br>
            <a:r>
              <a:rPr lang="nl-NL" sz="4000" dirty="0"/>
              <a:t>Zo doen wij het bij de kleine Sem!</a:t>
            </a:r>
          </a:p>
        </p:txBody>
      </p:sp>
      <p:sp>
        <p:nvSpPr>
          <p:cNvPr id="3" name="Tijdelijke aanduiding voor inhoud 2">
            <a:extLst>
              <a:ext uri="{FF2B5EF4-FFF2-40B4-BE49-F238E27FC236}">
                <a16:creationId xmlns:a16="http://schemas.microsoft.com/office/drawing/2014/main" xmlns="" id="{36E90914-A858-48BC-9C4C-4AE418A1B8E7}"/>
              </a:ext>
            </a:extLst>
          </p:cNvPr>
          <p:cNvSpPr>
            <a:spLocks noGrp="1"/>
          </p:cNvSpPr>
          <p:nvPr>
            <p:ph idx="1"/>
          </p:nvPr>
        </p:nvSpPr>
        <p:spPr/>
        <p:txBody>
          <a:bodyPr/>
          <a:lstStyle/>
          <a:p>
            <a:pPr marL="0" indent="0">
              <a:buNone/>
            </a:pPr>
            <a:r>
              <a:rPr lang="nl-NL" dirty="0"/>
              <a:t>Kijken naar kleuters in ontwikkeling,</a:t>
            </a:r>
            <a:br>
              <a:rPr lang="nl-NL" dirty="0"/>
            </a:br>
            <a:r>
              <a:rPr lang="nl-NL" dirty="0"/>
              <a:t>inspelen op hun onderwijs- </a:t>
            </a:r>
            <a:br>
              <a:rPr lang="nl-NL" dirty="0"/>
            </a:br>
            <a:r>
              <a:rPr lang="nl-NL" dirty="0"/>
              <a:t>en opvoedingsnoden,</a:t>
            </a:r>
            <a:br>
              <a:rPr lang="nl-NL" dirty="0"/>
            </a:br>
            <a:r>
              <a:rPr lang="nl-NL" dirty="0"/>
              <a:t>gespecialiseerde leerkrachten,… </a:t>
            </a:r>
            <a:br>
              <a:rPr lang="nl-NL" dirty="0"/>
            </a:br>
            <a:r>
              <a:rPr lang="nl-NL" dirty="0"/>
              <a:t/>
            </a:r>
            <a:br>
              <a:rPr lang="nl-NL" dirty="0"/>
            </a:br>
            <a:r>
              <a:rPr lang="nl-NL" dirty="0"/>
              <a:t/>
            </a:r>
            <a:br>
              <a:rPr lang="nl-NL" dirty="0"/>
            </a:br>
            <a:r>
              <a:rPr lang="nl-NL" sz="2400" b="1" dirty="0">
                <a:solidFill>
                  <a:schemeClr val="accent2">
                    <a:lumMod val="75000"/>
                  </a:schemeClr>
                </a:solidFill>
              </a:rPr>
              <a:t>Samen kunnen we meer!</a:t>
            </a:r>
            <a:endParaRPr lang="nl-NL" b="1" dirty="0">
              <a:solidFill>
                <a:schemeClr val="accent2">
                  <a:lumMod val="75000"/>
                </a:schemeClr>
              </a:solidFill>
            </a:endParaRPr>
          </a:p>
          <a:p>
            <a:r>
              <a:rPr lang="nl-NL" dirty="0">
                <a:solidFill>
                  <a:schemeClr val="accent2">
                    <a:lumMod val="75000"/>
                  </a:schemeClr>
                </a:solidFill>
              </a:rPr>
              <a:t>Lees meer op onze website of contacteer ons</a:t>
            </a:r>
          </a:p>
          <a:p>
            <a:r>
              <a:rPr lang="nl-NL" dirty="0">
                <a:solidFill>
                  <a:schemeClr val="accent2">
                    <a:lumMod val="75000"/>
                  </a:schemeClr>
                </a:solidFill>
                <a:hlinkClick r:id="rId2">
                  <a:extLst>
                    <a:ext uri="{A12FA001-AC4F-418D-AE19-62706E023703}">
                      <ahyp:hlinkClr xmlns:ahyp="http://schemas.microsoft.com/office/drawing/2018/hyperlinkcolor" xmlns="" val="tx"/>
                    </a:ext>
                  </a:extLst>
                </a:hlinkClick>
              </a:rPr>
              <a:t>www.klein-seminarie.be</a:t>
            </a:r>
            <a:endParaRPr lang="nl-NL" dirty="0">
              <a:solidFill>
                <a:schemeClr val="accent2">
                  <a:lumMod val="75000"/>
                </a:schemeClr>
              </a:solidFill>
            </a:endParaRPr>
          </a:p>
          <a:p>
            <a:r>
              <a:rPr lang="nl-NL" dirty="0">
                <a:solidFill>
                  <a:schemeClr val="accent2">
                    <a:lumMod val="75000"/>
                  </a:schemeClr>
                </a:solidFill>
              </a:rPr>
              <a:t>Marjanputman@hotmail.com</a:t>
            </a:r>
          </a:p>
          <a:p>
            <a:endParaRPr lang="nl-NL" dirty="0"/>
          </a:p>
          <a:p>
            <a:endParaRPr lang="nl-NL" dirty="0"/>
          </a:p>
        </p:txBody>
      </p:sp>
      <p:pic>
        <p:nvPicPr>
          <p:cNvPr id="5" name="Afbeelding 4">
            <a:extLst>
              <a:ext uri="{FF2B5EF4-FFF2-40B4-BE49-F238E27FC236}">
                <a16:creationId xmlns:a16="http://schemas.microsoft.com/office/drawing/2014/main" xmlns="" id="{22C5F399-4E59-497A-B595-F321E539CE2F}"/>
              </a:ext>
            </a:extLst>
          </p:cNvPr>
          <p:cNvPicPr>
            <a:picLocks noChangeAspect="1"/>
          </p:cNvPicPr>
          <p:nvPr/>
        </p:nvPicPr>
        <p:blipFill>
          <a:blip r:embed="rId3"/>
          <a:stretch>
            <a:fillRect/>
          </a:stretch>
        </p:blipFill>
        <p:spPr>
          <a:xfrm>
            <a:off x="6853680" y="3553119"/>
            <a:ext cx="2420322" cy="1999661"/>
          </a:xfrm>
          <a:prstGeom prst="rect">
            <a:avLst/>
          </a:prstGeom>
        </p:spPr>
      </p:pic>
    </p:spTree>
    <p:extLst>
      <p:ext uri="{BB962C8B-B14F-4D97-AF65-F5344CB8AC3E}">
        <p14:creationId xmlns:p14="http://schemas.microsoft.com/office/powerpoint/2010/main" val="422490018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4616605-99D2-4148-9C22-D58F791702DC}"/>
              </a:ext>
            </a:extLst>
          </p:cNvPr>
          <p:cNvSpPr>
            <a:spLocks noGrp="1"/>
          </p:cNvSpPr>
          <p:nvPr>
            <p:ph type="title"/>
          </p:nvPr>
        </p:nvSpPr>
        <p:spPr/>
        <p:txBody>
          <a:bodyPr>
            <a:normAutofit fontScale="90000"/>
          </a:bodyPr>
          <a:lstStyle/>
          <a:p>
            <a:r>
              <a:rPr lang="nl-NL" sz="4400" dirty="0"/>
              <a:t>Motorische ontwikkeling</a:t>
            </a:r>
            <a:r>
              <a:rPr lang="nl-NL" dirty="0"/>
              <a:t/>
            </a:r>
            <a:br>
              <a:rPr lang="nl-NL" dirty="0"/>
            </a:br>
            <a:endParaRPr lang="nl-NL" dirty="0"/>
          </a:p>
        </p:txBody>
      </p:sp>
      <p:sp>
        <p:nvSpPr>
          <p:cNvPr id="3" name="Tijdelijke aanduiding voor inhoud 2">
            <a:extLst>
              <a:ext uri="{FF2B5EF4-FFF2-40B4-BE49-F238E27FC236}">
                <a16:creationId xmlns:a16="http://schemas.microsoft.com/office/drawing/2014/main" xmlns="" id="{3DB9182F-797A-4782-86D3-31053ED96758}"/>
              </a:ext>
            </a:extLst>
          </p:cNvPr>
          <p:cNvSpPr>
            <a:spLocks noGrp="1"/>
          </p:cNvSpPr>
          <p:nvPr>
            <p:ph idx="1"/>
          </p:nvPr>
        </p:nvSpPr>
        <p:spPr>
          <a:xfrm>
            <a:off x="4760461" y="514924"/>
            <a:ext cx="5097914" cy="5526437"/>
          </a:xfrm>
        </p:spPr>
        <p:txBody>
          <a:bodyPr>
            <a:normAutofit fontScale="25000" lnSpcReduction="20000"/>
          </a:bodyPr>
          <a:lstStyle/>
          <a:p>
            <a:r>
              <a:rPr lang="nl-NL" sz="12800" dirty="0"/>
              <a:t>De turnjuf is ook onze specialist motorische ontwikkeling. </a:t>
            </a:r>
          </a:p>
          <a:p>
            <a:endParaRPr lang="nl-NL" sz="12800" dirty="0"/>
          </a:p>
          <a:p>
            <a:r>
              <a:rPr lang="nl-NL" sz="12800" dirty="0"/>
              <a:t>We werken vaak samen met studenten ergotherapie.</a:t>
            </a:r>
          </a:p>
          <a:p>
            <a:endParaRPr lang="nl-NL" sz="12800" dirty="0"/>
          </a:p>
          <a:p>
            <a:r>
              <a:rPr lang="nl-NL" sz="12800" dirty="0"/>
              <a:t>We hebben een Wiebelwoud ingericht met ruimte voor Yoga, </a:t>
            </a:r>
            <a:r>
              <a:rPr lang="nl-NL" sz="12800" dirty="0" err="1"/>
              <a:t>relxatie</a:t>
            </a:r>
            <a:r>
              <a:rPr lang="nl-NL" sz="12800" dirty="0"/>
              <a:t>, dansen, fijne motoriek, ruimtelijke oriëntatie,…</a:t>
            </a:r>
          </a:p>
          <a:p>
            <a:pPr marL="0" indent="0">
              <a:buNone/>
            </a:pPr>
            <a:endParaRPr lang="nl-NL" dirty="0"/>
          </a:p>
        </p:txBody>
      </p:sp>
      <p:sp>
        <p:nvSpPr>
          <p:cNvPr id="4" name="Tijdelijke aanduiding voor tekst 3">
            <a:extLst>
              <a:ext uri="{FF2B5EF4-FFF2-40B4-BE49-F238E27FC236}">
                <a16:creationId xmlns:a16="http://schemas.microsoft.com/office/drawing/2014/main" xmlns="" id="{0823AF11-D3F7-4496-93AD-B1BF92410904}"/>
              </a:ext>
            </a:extLst>
          </p:cNvPr>
          <p:cNvSpPr>
            <a:spLocks noGrp="1"/>
          </p:cNvSpPr>
          <p:nvPr>
            <p:ph type="body" sz="half" idx="2"/>
          </p:nvPr>
        </p:nvSpPr>
        <p:spPr/>
        <p:txBody>
          <a:bodyPr/>
          <a:lstStyle/>
          <a:p>
            <a:endParaRPr lang="nl-NL" dirty="0"/>
          </a:p>
        </p:txBody>
      </p:sp>
      <p:pic>
        <p:nvPicPr>
          <p:cNvPr id="6" name="Afbeelding 5">
            <a:extLst>
              <a:ext uri="{FF2B5EF4-FFF2-40B4-BE49-F238E27FC236}">
                <a16:creationId xmlns:a16="http://schemas.microsoft.com/office/drawing/2014/main" xmlns="" id="{1617A178-2DDF-427F-80D0-0E8340732C95}"/>
              </a:ext>
            </a:extLst>
          </p:cNvPr>
          <p:cNvPicPr>
            <a:picLocks noChangeAspect="1"/>
          </p:cNvPicPr>
          <p:nvPr/>
        </p:nvPicPr>
        <p:blipFill>
          <a:blip r:embed="rId2"/>
          <a:stretch>
            <a:fillRect/>
          </a:stretch>
        </p:blipFill>
        <p:spPr>
          <a:xfrm>
            <a:off x="677334" y="2777068"/>
            <a:ext cx="2351444" cy="2351444"/>
          </a:xfrm>
          <a:prstGeom prst="rect">
            <a:avLst/>
          </a:prstGeom>
        </p:spPr>
      </p:pic>
    </p:spTree>
    <p:extLst>
      <p:ext uri="{BB962C8B-B14F-4D97-AF65-F5344CB8AC3E}">
        <p14:creationId xmlns:p14="http://schemas.microsoft.com/office/powerpoint/2010/main" val="1705797681"/>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1DB9FBA-671C-4E0E-B60A-48315F123681}"/>
              </a:ext>
            </a:extLst>
          </p:cNvPr>
          <p:cNvSpPr>
            <a:spLocks noGrp="1"/>
          </p:cNvSpPr>
          <p:nvPr>
            <p:ph type="title"/>
          </p:nvPr>
        </p:nvSpPr>
        <p:spPr/>
        <p:txBody>
          <a:bodyPr>
            <a:normAutofit fontScale="90000"/>
          </a:bodyPr>
          <a:lstStyle/>
          <a:p>
            <a:r>
              <a:rPr lang="nl-NL" sz="4400" dirty="0"/>
              <a:t>Sociaal-emotionele ontwikkeling</a:t>
            </a:r>
            <a:r>
              <a:rPr lang="nl-NL" dirty="0"/>
              <a:t/>
            </a:r>
            <a:br>
              <a:rPr lang="nl-NL" dirty="0"/>
            </a:br>
            <a:r>
              <a:rPr lang="nl-NL" dirty="0"/>
              <a:t/>
            </a:r>
            <a:br>
              <a:rPr lang="nl-NL" dirty="0"/>
            </a:br>
            <a:endParaRPr lang="nl-NL" dirty="0"/>
          </a:p>
        </p:txBody>
      </p:sp>
      <p:sp>
        <p:nvSpPr>
          <p:cNvPr id="3" name="Tijdelijke aanduiding voor inhoud 2">
            <a:extLst>
              <a:ext uri="{FF2B5EF4-FFF2-40B4-BE49-F238E27FC236}">
                <a16:creationId xmlns:a16="http://schemas.microsoft.com/office/drawing/2014/main" xmlns="" id="{B586039C-20EC-4F67-9002-61DF8E5CAD27}"/>
              </a:ext>
            </a:extLst>
          </p:cNvPr>
          <p:cNvSpPr>
            <a:spLocks noGrp="1"/>
          </p:cNvSpPr>
          <p:nvPr>
            <p:ph idx="1"/>
          </p:nvPr>
        </p:nvSpPr>
        <p:spPr>
          <a:xfrm>
            <a:off x="4760461" y="514924"/>
            <a:ext cx="5297939" cy="5526437"/>
          </a:xfrm>
        </p:spPr>
        <p:txBody>
          <a:bodyPr>
            <a:normAutofit fontScale="92500" lnSpcReduction="20000"/>
          </a:bodyPr>
          <a:lstStyle/>
          <a:p>
            <a:r>
              <a:rPr lang="nl-NL" sz="3200" dirty="0"/>
              <a:t>In onze kleuterschool staat welbevinden en ontmoeten centraal.</a:t>
            </a:r>
          </a:p>
          <a:p>
            <a:endParaRPr lang="nl-NL" sz="3200" dirty="0"/>
          </a:p>
          <a:p>
            <a:r>
              <a:rPr lang="nl-NL" sz="3200" dirty="0"/>
              <a:t>We werken in elke klas met kleutercontacten.</a:t>
            </a:r>
          </a:p>
          <a:p>
            <a:endParaRPr lang="nl-NL" sz="3200" dirty="0"/>
          </a:p>
          <a:p>
            <a:r>
              <a:rPr lang="nl-NL" sz="3200" dirty="0"/>
              <a:t>Er zijn twee </a:t>
            </a:r>
            <a:r>
              <a:rPr lang="nl-NL" sz="3200" dirty="0" err="1"/>
              <a:t>SEOjuffen</a:t>
            </a:r>
            <a:r>
              <a:rPr lang="nl-NL" sz="3200" dirty="0"/>
              <a:t>. </a:t>
            </a:r>
            <a:br>
              <a:rPr lang="nl-NL" sz="3200" dirty="0"/>
            </a:br>
            <a:endParaRPr lang="nl-NL" sz="3200" dirty="0"/>
          </a:p>
          <a:p>
            <a:r>
              <a:rPr lang="nl-NL" sz="3200" dirty="0"/>
              <a:t>We werken met methodieken als zinvol tekenen, koffer schaap, toverbos, het babbelspel,…</a:t>
            </a:r>
          </a:p>
          <a:p>
            <a:endParaRPr lang="nl-NL" dirty="0"/>
          </a:p>
        </p:txBody>
      </p:sp>
      <p:sp>
        <p:nvSpPr>
          <p:cNvPr id="4" name="Tijdelijke aanduiding voor tekst 3">
            <a:extLst>
              <a:ext uri="{FF2B5EF4-FFF2-40B4-BE49-F238E27FC236}">
                <a16:creationId xmlns:a16="http://schemas.microsoft.com/office/drawing/2014/main" xmlns="" id="{1A48983A-27B6-4FE7-9EC6-27A72B6DCCCA}"/>
              </a:ext>
            </a:extLst>
          </p:cNvPr>
          <p:cNvSpPr>
            <a:spLocks noGrp="1"/>
          </p:cNvSpPr>
          <p:nvPr>
            <p:ph type="body" sz="half" idx="2"/>
          </p:nvPr>
        </p:nvSpPr>
        <p:spPr/>
        <p:txBody>
          <a:bodyPr/>
          <a:lstStyle/>
          <a:p>
            <a:endParaRPr lang="nl-NL" dirty="0"/>
          </a:p>
        </p:txBody>
      </p:sp>
      <p:pic>
        <p:nvPicPr>
          <p:cNvPr id="6" name="Afbeelding 5">
            <a:extLst>
              <a:ext uri="{FF2B5EF4-FFF2-40B4-BE49-F238E27FC236}">
                <a16:creationId xmlns:a16="http://schemas.microsoft.com/office/drawing/2014/main" xmlns="" id="{CDCE9E3F-197C-4834-87F7-E046C3943311}"/>
              </a:ext>
            </a:extLst>
          </p:cNvPr>
          <p:cNvPicPr>
            <a:picLocks noChangeAspect="1"/>
          </p:cNvPicPr>
          <p:nvPr/>
        </p:nvPicPr>
        <p:blipFill>
          <a:blip r:embed="rId2"/>
          <a:stretch>
            <a:fillRect/>
          </a:stretch>
        </p:blipFill>
        <p:spPr>
          <a:xfrm>
            <a:off x="677334" y="2892505"/>
            <a:ext cx="2589741" cy="2589741"/>
          </a:xfrm>
          <a:prstGeom prst="rect">
            <a:avLst/>
          </a:prstGeom>
        </p:spPr>
      </p:pic>
    </p:spTree>
    <p:extLst>
      <p:ext uri="{BB962C8B-B14F-4D97-AF65-F5344CB8AC3E}">
        <p14:creationId xmlns:p14="http://schemas.microsoft.com/office/powerpoint/2010/main" val="3007580765"/>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55</TotalTime>
  <Words>279</Words>
  <Application>Microsoft Office PowerPoint</Application>
  <PresentationFormat>Aangepast</PresentationFormat>
  <Paragraphs>54</Paragraphs>
  <Slides>18</Slides>
  <Notes>0</Notes>
  <HiddenSlides>0</HiddenSlides>
  <MMClips>0</MMClips>
  <ScaleCrop>false</ScaleCrop>
  <HeadingPairs>
    <vt:vector size="4" baseType="variant">
      <vt:variant>
        <vt:lpstr>Thema</vt:lpstr>
      </vt:variant>
      <vt:variant>
        <vt:i4>1</vt:i4>
      </vt:variant>
      <vt:variant>
        <vt:lpstr>Diatitels</vt:lpstr>
      </vt:variant>
      <vt:variant>
        <vt:i4>18</vt:i4>
      </vt:variant>
    </vt:vector>
  </HeadingPairs>
  <TitlesOfParts>
    <vt:vector size="19" baseType="lpstr">
      <vt:lpstr>Facet</vt:lpstr>
      <vt:lpstr>Zorgzame kleuterschool  </vt:lpstr>
      <vt:lpstr>Een kroon voor elk kind.    Maar ook voor elke leerkracht. </vt:lpstr>
      <vt:lpstr>Ontmoeten </vt:lpstr>
      <vt:lpstr>Kwaliteiten </vt:lpstr>
      <vt:lpstr>Geloven in groei. </vt:lpstr>
      <vt:lpstr>Ouderparticipatie </vt:lpstr>
      <vt:lpstr>Zorgzaam?  Zo doen wij het bij de kleine Sem!</vt:lpstr>
      <vt:lpstr>Motorische ontwikkeling </vt:lpstr>
      <vt:lpstr>Sociaal-emotionele ontwikkeling  </vt:lpstr>
      <vt:lpstr>Denkontwikkeling </vt:lpstr>
      <vt:lpstr>Taalontwikkeling </vt:lpstr>
      <vt:lpstr>We zetten in op specialisten </vt:lpstr>
      <vt:lpstr>Brede basiszorg </vt:lpstr>
      <vt:lpstr>Zorgfase 1 </vt:lpstr>
      <vt:lpstr>De kleine Sem </vt:lpstr>
      <vt:lpstr>Harmonische ontwikkeling  staat voorop </vt:lpstr>
      <vt:lpstr>Leerplan ZILL </vt:lpstr>
      <vt:lpstr> Basisschool  Klein Seminarie Hoogstraten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Zorgzame kleuterschool</dc:title>
  <dc:creator>Marjan Putman</dc:creator>
  <cp:lastModifiedBy>Beheerder</cp:lastModifiedBy>
  <cp:revision>7</cp:revision>
  <dcterms:created xsi:type="dcterms:W3CDTF">2020-10-07T14:22:56Z</dcterms:created>
  <dcterms:modified xsi:type="dcterms:W3CDTF">2020-12-14T14:32:10Z</dcterms:modified>
</cp:coreProperties>
</file>